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handoutMasterIdLst>
    <p:handoutMasterId r:id="rId26"/>
  </p:handoutMasterIdLst>
  <p:sldIdLst>
    <p:sldId id="306" r:id="rId2"/>
    <p:sldId id="641" r:id="rId3"/>
    <p:sldId id="646" r:id="rId4"/>
    <p:sldId id="649" r:id="rId5"/>
    <p:sldId id="665" r:id="rId6"/>
    <p:sldId id="666" r:id="rId7"/>
    <p:sldId id="662" r:id="rId8"/>
    <p:sldId id="668" r:id="rId9"/>
    <p:sldId id="638" r:id="rId10"/>
    <p:sldId id="637" r:id="rId11"/>
    <p:sldId id="642" r:id="rId12"/>
    <p:sldId id="644" r:id="rId13"/>
    <p:sldId id="674" r:id="rId14"/>
    <p:sldId id="486" r:id="rId15"/>
    <p:sldId id="672" r:id="rId16"/>
    <p:sldId id="673" r:id="rId17"/>
    <p:sldId id="488" r:id="rId18"/>
    <p:sldId id="489" r:id="rId19"/>
    <p:sldId id="650" r:id="rId20"/>
    <p:sldId id="663" r:id="rId21"/>
    <p:sldId id="653" r:id="rId22"/>
    <p:sldId id="655" r:id="rId23"/>
    <p:sldId id="654" r:id="rId24"/>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Barnes" initials="FB" lastIdx="1" clrIdx="0">
    <p:extLst>
      <p:ext uri="{19B8F6BF-5375-455C-9EA6-DF929625EA0E}">
        <p15:presenceInfo xmlns:p15="http://schemas.microsoft.com/office/powerpoint/2012/main" userId="46f6a51d6877f6f8" providerId="Windows Live"/>
      </p:ext>
    </p:extLst>
  </p:cmAuthor>
  <p:cmAuthor id="2" name="fbarnes" initials="fbc" lastIdx="1" clrIdx="1">
    <p:extLst>
      <p:ext uri="{19B8F6BF-5375-455C-9EA6-DF929625EA0E}">
        <p15:presenceInfo xmlns:p15="http://schemas.microsoft.com/office/powerpoint/2012/main" userId="fbar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F"/>
    <a:srgbClr val="EDF1F9"/>
    <a:srgbClr val="FCEEE4"/>
    <a:srgbClr val="FFF8E5"/>
    <a:srgbClr val="16959A"/>
    <a:srgbClr val="FF7718"/>
    <a:srgbClr val="FFA328"/>
    <a:srgbClr val="3ED107"/>
    <a:srgbClr val="1EC8CD"/>
    <a:srgbClr val="44D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3943" autoAdjust="0"/>
  </p:normalViewPr>
  <p:slideViewPr>
    <p:cSldViewPr snapToGrid="0" snapToObjects="1">
      <p:cViewPr varScale="1">
        <p:scale>
          <a:sx n="114" d="100"/>
          <a:sy n="114" d="100"/>
        </p:scale>
        <p:origin x="1302"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B62A75-EABB-8642-84AA-0BE7A935C838}" type="datetimeFigureOut">
              <a:rPr lang="es-ES_tradnl" smtClean="0"/>
              <a:t>24/01/2022</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97FACA-41CA-5746-BD97-AE4E832A4DAF}" type="slidenum">
              <a:rPr lang="es-ES_tradnl" smtClean="0"/>
              <a:t>‹Nº›</a:t>
            </a:fld>
            <a:endParaRPr lang="es-ES_tradnl"/>
          </a:p>
        </p:txBody>
      </p:sp>
    </p:spTree>
    <p:extLst>
      <p:ext uri="{BB962C8B-B14F-4D97-AF65-F5344CB8AC3E}">
        <p14:creationId xmlns:p14="http://schemas.microsoft.com/office/powerpoint/2010/main" val="38762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6730B-60F5-D44F-89CC-E0AE858D0FC5}" type="datetimeFigureOut">
              <a:rPr lang="es-ES_tradnl" smtClean="0"/>
              <a:t>24/01/2022</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DCE22-504A-B04C-A553-E1FA31AD8BA6}" type="slidenum">
              <a:rPr lang="es-ES_tradnl" smtClean="0"/>
              <a:t>‹Nº›</a:t>
            </a:fld>
            <a:endParaRPr lang="es-ES_tradnl"/>
          </a:p>
        </p:txBody>
      </p:sp>
    </p:spTree>
    <p:extLst>
      <p:ext uri="{BB962C8B-B14F-4D97-AF65-F5344CB8AC3E}">
        <p14:creationId xmlns:p14="http://schemas.microsoft.com/office/powerpoint/2010/main" val="129449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AEDCE22-504A-B04C-A553-E1FA31AD8BA6}" type="slidenum">
              <a:rPr lang="es-ES_tradnl" smtClean="0"/>
              <a:t>1</a:t>
            </a:fld>
            <a:endParaRPr lang="es-ES_tradnl"/>
          </a:p>
        </p:txBody>
      </p:sp>
    </p:spTree>
    <p:extLst>
      <p:ext uri="{BB962C8B-B14F-4D97-AF65-F5344CB8AC3E}">
        <p14:creationId xmlns:p14="http://schemas.microsoft.com/office/powerpoint/2010/main" val="110523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a:xfrm>
            <a:off x="1794616" y="6356351"/>
            <a:ext cx="957130" cy="365125"/>
          </a:xfrm>
        </p:spPr>
        <p:txBody>
          <a:bodyPr/>
          <a:lstStyle/>
          <a:p>
            <a:fld id="{F2403A4A-BDD3-4D70-ABFE-7727A1B41BEF}" type="datetime1">
              <a:rPr lang="es-ES_tradnl" smtClean="0"/>
              <a:t>24/01/2022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a:xfrm>
            <a:off x="6306795" y="6356351"/>
            <a:ext cx="1375873" cy="365125"/>
          </a:xfrm>
        </p:spPr>
        <p:txBody>
          <a:bodyPr/>
          <a:lstStyle/>
          <a:p>
            <a:fld id="{22D6DCB8-E021-6144-84A5-B305947B9AD6}"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7B6449A2-292C-4469-A9B8-2591A8C7C905}" type="datetime1">
              <a:rPr lang="es-ES_tradnl" smtClean="0"/>
              <a:t>24/01/2022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2D6DCB8-E021-6144-84A5-B305947B9AD6}"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37D2F139-9A1E-4A98-B79C-D24BA02DA137}" type="datetime1">
              <a:rPr lang="es-ES_tradnl" smtClean="0"/>
              <a:t>24/01/2022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2D6DCB8-E021-6144-84A5-B305947B9AD6}"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73485"/>
            <a:ext cx="7886700" cy="770514"/>
          </a:xfrm>
        </p:spPr>
        <p:txBody>
          <a:bodyPr/>
          <a:lstStyle>
            <a:lvl1pPr algn="ctr">
              <a:defRPr sz="3200" b="1">
                <a:solidFill>
                  <a:schemeClr val="accent5">
                    <a:lumMod val="75000"/>
                  </a:schemeClr>
                </a:solidFill>
                <a:effectLst>
                  <a:outerShdw blurRad="38100" dist="38100" dir="2700000" algn="tl">
                    <a:srgbClr val="000000">
                      <a:alpha val="43137"/>
                    </a:srgbClr>
                  </a:outerShdw>
                </a:effectLst>
              </a:defRPr>
            </a:lvl1pPr>
          </a:lstStyle>
          <a:p>
            <a:r>
              <a:rPr lang="es-ES_tradnl" dirty="0"/>
              <a:t>Clic para editar título</a:t>
            </a:r>
            <a:endParaRPr lang="en-US" dirty="0"/>
          </a:p>
        </p:txBody>
      </p:sp>
      <p:sp>
        <p:nvSpPr>
          <p:cNvPr id="3" name="Content Placeholder 2"/>
          <p:cNvSpPr>
            <a:spLocks noGrp="1"/>
          </p:cNvSpPr>
          <p:nvPr>
            <p:ph idx="1"/>
          </p:nvPr>
        </p:nvSpPr>
        <p:spPr>
          <a:xfrm>
            <a:off x="628650" y="1559081"/>
            <a:ext cx="7886700" cy="4351338"/>
          </a:xfrm>
        </p:spPr>
        <p:txBody>
          <a:bodyPr>
            <a:normAutofit/>
          </a:bodyPr>
          <a:lstStyle>
            <a:lvl1pPr marL="342900" indent="-342900">
              <a:buClr>
                <a:schemeClr val="accent6">
                  <a:lumMod val="50000"/>
                </a:schemeClr>
              </a:buClr>
              <a:buFont typeface="Wingdings" panose="05000000000000000000" pitchFamily="2" charset="2"/>
              <a:buChar char="§"/>
              <a:defRPr sz="2400"/>
            </a:lvl1pPr>
            <a:lvl2pPr marL="800100" indent="-342900">
              <a:buClr>
                <a:schemeClr val="accent6">
                  <a:lumMod val="50000"/>
                </a:schemeClr>
              </a:buClr>
              <a:buFont typeface="Wingdings" panose="05000000000000000000" pitchFamily="2" charset="2"/>
              <a:buChar char="§"/>
              <a:defRPr sz="2000"/>
            </a:lvl2pPr>
            <a:lvl3pPr marL="1200150" indent="-285750">
              <a:buClr>
                <a:schemeClr val="accent6">
                  <a:lumMod val="50000"/>
                </a:schemeClr>
              </a:buClr>
              <a:buFont typeface="Wingdings" panose="05000000000000000000" pitchFamily="2" charset="2"/>
              <a:buChar char="§"/>
              <a:defRPr sz="1800"/>
            </a:lvl3pPr>
            <a:lvl4pPr marL="1657350" indent="-285750">
              <a:buClr>
                <a:schemeClr val="accent6">
                  <a:lumMod val="50000"/>
                </a:schemeClr>
              </a:buClr>
              <a:buFont typeface="Wingdings" panose="05000000000000000000" pitchFamily="2" charset="2"/>
              <a:buChar char="§"/>
              <a:defRPr sz="1600"/>
            </a:lvl4pPr>
            <a:lvl5pPr marL="2114550" indent="-285750">
              <a:buClr>
                <a:schemeClr val="accent6">
                  <a:lumMod val="50000"/>
                </a:schemeClr>
              </a:buClr>
              <a:buFont typeface="Wingdings" panose="05000000000000000000" pitchFamily="2" charset="2"/>
              <a:buChar char="§"/>
              <a:defRPr sz="1600"/>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10"/>
          </p:nvPr>
        </p:nvSpPr>
        <p:spPr/>
        <p:txBody>
          <a:bodyPr/>
          <a:lstStyle/>
          <a:p>
            <a:fld id="{3E4B807B-92DF-4FC8-B65C-0F1BA435ABEF}" type="datetime1">
              <a:rPr lang="es-ES_tradnl" smtClean="0"/>
              <a:t>24/01/2022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a:xfrm>
            <a:off x="7011824" y="6356351"/>
            <a:ext cx="1512606" cy="365125"/>
          </a:xfrm>
        </p:spPr>
        <p:txBody>
          <a:bodyPr/>
          <a:lstStyle/>
          <a:p>
            <a:fld id="{22D6DCB8-E021-6144-84A5-B305947B9AD6}" type="slidenum">
              <a:rPr lang="es-ES_tradnl" smtClean="0"/>
              <a:t>‹Nº›</a:t>
            </a:fld>
            <a:endParaRPr lang="es-ES_tradnl"/>
          </a:p>
        </p:txBody>
      </p:sp>
      <p:cxnSp>
        <p:nvCxnSpPr>
          <p:cNvPr id="9" name="Conector recto 8">
            <a:extLst>
              <a:ext uri="{FF2B5EF4-FFF2-40B4-BE49-F238E27FC236}">
                <a16:creationId xmlns:a16="http://schemas.microsoft.com/office/drawing/2014/main" id="{6BED2604-512D-4D2D-91AA-253190848FF7}"/>
              </a:ext>
            </a:extLst>
          </p:cNvPr>
          <p:cNvCxnSpPr/>
          <p:nvPr userDrawn="1"/>
        </p:nvCxnSpPr>
        <p:spPr>
          <a:xfrm>
            <a:off x="0" y="1136591"/>
            <a:ext cx="9144000" cy="0"/>
          </a:xfrm>
          <a:prstGeom prst="line">
            <a:avLst/>
          </a:prstGeom>
          <a:ln w="571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C2C6FAE-523B-4341-BF4A-A58EC8613AA0}" type="datetime1">
              <a:rPr lang="es-ES_tradnl" smtClean="0"/>
              <a:t>24/01/2022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a:xfrm>
            <a:off x="6457950" y="6356351"/>
            <a:ext cx="1438364" cy="365125"/>
          </a:xfrm>
        </p:spPr>
        <p:txBody>
          <a:bodyPr/>
          <a:lstStyle/>
          <a:p>
            <a:fld id="{22D6DCB8-E021-6144-84A5-B305947B9AD6}" type="slidenum">
              <a:rPr lang="es-ES_tradnl" smtClean="0"/>
              <a:t>‹Nº›</a:t>
            </a:fld>
            <a:endParaRPr lang="es-ES_tradnl"/>
          </a:p>
        </p:txBody>
      </p:sp>
      <p:pic>
        <p:nvPicPr>
          <p:cNvPr id="7" name="Imagen 6">
            <a:extLst>
              <a:ext uri="{FF2B5EF4-FFF2-40B4-BE49-F238E27FC236}">
                <a16:creationId xmlns:a16="http://schemas.microsoft.com/office/drawing/2014/main" id="{4A2600C0-B6B6-404A-BBD3-AADA4FFA4F10}"/>
              </a:ext>
            </a:extLst>
          </p:cNvPr>
          <p:cNvPicPr>
            <a:picLocks noChangeAspect="1"/>
          </p:cNvPicPr>
          <p:nvPr userDrawn="1"/>
        </p:nvPicPr>
        <p:blipFill>
          <a:blip r:embed="rId2"/>
          <a:stretch>
            <a:fillRect/>
          </a:stretch>
        </p:blipFill>
        <p:spPr>
          <a:xfrm>
            <a:off x="7985510" y="6263757"/>
            <a:ext cx="1059679" cy="5503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D9699B3-0AD4-4570-B393-F4293747243F}" type="datetime1">
              <a:rPr lang="es-ES_tradnl" smtClean="0"/>
              <a:t>24/01/2022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a:xfrm>
            <a:off x="6457950" y="6356351"/>
            <a:ext cx="1438364" cy="365125"/>
          </a:xfrm>
        </p:spPr>
        <p:txBody>
          <a:bodyPr/>
          <a:lstStyle/>
          <a:p>
            <a:fld id="{22D6DCB8-E021-6144-84A5-B305947B9AD6}" type="slidenum">
              <a:rPr lang="es-ES_tradnl" smtClean="0"/>
              <a:t>‹Nº›</a:t>
            </a:fld>
            <a:endParaRPr lang="es-ES_tradnl"/>
          </a:p>
        </p:txBody>
      </p:sp>
      <p:pic>
        <p:nvPicPr>
          <p:cNvPr id="8" name="Imagen 7">
            <a:extLst>
              <a:ext uri="{FF2B5EF4-FFF2-40B4-BE49-F238E27FC236}">
                <a16:creationId xmlns:a16="http://schemas.microsoft.com/office/drawing/2014/main" id="{BB0FB90B-34CE-44B1-9961-FAF8E6C17339}"/>
              </a:ext>
            </a:extLst>
          </p:cNvPr>
          <p:cNvPicPr>
            <a:picLocks noChangeAspect="1"/>
          </p:cNvPicPr>
          <p:nvPr userDrawn="1"/>
        </p:nvPicPr>
        <p:blipFill>
          <a:blip r:embed="rId2"/>
          <a:stretch>
            <a:fillRect/>
          </a:stretch>
        </p:blipFill>
        <p:spPr>
          <a:xfrm>
            <a:off x="7985510" y="6263757"/>
            <a:ext cx="1059679" cy="55031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FC72AF0D-3D93-4CB0-88DD-5A2D7E40CC4A}" type="datetime1">
              <a:rPr lang="es-ES_tradnl" smtClean="0"/>
              <a:t>24/01/2022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a:xfrm>
            <a:off x="6457950" y="6356351"/>
            <a:ext cx="1446910" cy="365125"/>
          </a:xfrm>
        </p:spPr>
        <p:txBody>
          <a:bodyPr/>
          <a:lstStyle/>
          <a:p>
            <a:fld id="{22D6DCB8-E021-6144-84A5-B305947B9AD6}" type="slidenum">
              <a:rPr lang="es-ES_tradnl" smtClean="0"/>
              <a:t>‹Nº›</a:t>
            </a:fld>
            <a:endParaRPr lang="es-ES_tradnl"/>
          </a:p>
        </p:txBody>
      </p:sp>
      <p:pic>
        <p:nvPicPr>
          <p:cNvPr id="10" name="Imagen 9">
            <a:extLst>
              <a:ext uri="{FF2B5EF4-FFF2-40B4-BE49-F238E27FC236}">
                <a16:creationId xmlns:a16="http://schemas.microsoft.com/office/drawing/2014/main" id="{FFEBC9C2-DBB1-43CC-A9D6-44556C6A0ADF}"/>
              </a:ext>
            </a:extLst>
          </p:cNvPr>
          <p:cNvPicPr>
            <a:picLocks noChangeAspect="1"/>
          </p:cNvPicPr>
          <p:nvPr userDrawn="1"/>
        </p:nvPicPr>
        <p:blipFill>
          <a:blip r:embed="rId2"/>
          <a:stretch>
            <a:fillRect/>
          </a:stretch>
        </p:blipFill>
        <p:spPr>
          <a:xfrm>
            <a:off x="7985510" y="6263757"/>
            <a:ext cx="1059679" cy="55031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CA69E9F2-125E-456E-8B77-17A5D28102A5}" type="datetime1">
              <a:rPr lang="es-ES_tradnl" smtClean="0"/>
              <a:t>24/01/2022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a:xfrm>
            <a:off x="6457950" y="6356351"/>
            <a:ext cx="1464001" cy="365125"/>
          </a:xfrm>
        </p:spPr>
        <p:txBody>
          <a:bodyPr/>
          <a:lstStyle/>
          <a:p>
            <a:fld id="{22D6DCB8-E021-6144-84A5-B305947B9AD6}" type="slidenum">
              <a:rPr lang="es-ES_tradnl" smtClean="0"/>
              <a:t>‹Nº›</a:t>
            </a:fld>
            <a:endParaRPr lang="es-ES_tradnl"/>
          </a:p>
        </p:txBody>
      </p:sp>
      <p:pic>
        <p:nvPicPr>
          <p:cNvPr id="6" name="Imagen 5">
            <a:extLst>
              <a:ext uri="{FF2B5EF4-FFF2-40B4-BE49-F238E27FC236}">
                <a16:creationId xmlns:a16="http://schemas.microsoft.com/office/drawing/2014/main" id="{BC40002D-2B9A-45DA-AF57-5C1F9AE85225}"/>
              </a:ext>
            </a:extLst>
          </p:cNvPr>
          <p:cNvPicPr>
            <a:picLocks noChangeAspect="1"/>
          </p:cNvPicPr>
          <p:nvPr userDrawn="1"/>
        </p:nvPicPr>
        <p:blipFill>
          <a:blip r:embed="rId2"/>
          <a:stretch>
            <a:fillRect/>
          </a:stretch>
        </p:blipFill>
        <p:spPr>
          <a:xfrm>
            <a:off x="7985510" y="6263757"/>
            <a:ext cx="1059679" cy="55031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F7819-93EC-4008-AEDB-26A2F9D40DE4}" type="datetime1">
              <a:rPr lang="es-ES_tradnl" smtClean="0"/>
              <a:t>24/01/2022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a:xfrm>
            <a:off x="6457950" y="6356351"/>
            <a:ext cx="1387089" cy="365125"/>
          </a:xfrm>
        </p:spPr>
        <p:txBody>
          <a:bodyPr/>
          <a:lstStyle/>
          <a:p>
            <a:fld id="{22D6DCB8-E021-6144-84A5-B305947B9AD6}" type="slidenum">
              <a:rPr lang="es-ES_tradnl" smtClean="0"/>
              <a:t>‹Nº›</a:t>
            </a:fld>
            <a:endParaRPr lang="es-ES_tradnl"/>
          </a:p>
        </p:txBody>
      </p:sp>
      <p:pic>
        <p:nvPicPr>
          <p:cNvPr id="5" name="Imagen 4">
            <a:extLst>
              <a:ext uri="{FF2B5EF4-FFF2-40B4-BE49-F238E27FC236}">
                <a16:creationId xmlns:a16="http://schemas.microsoft.com/office/drawing/2014/main" id="{31E3F193-2A43-4910-88E2-A3A06495D1A0}"/>
              </a:ext>
            </a:extLst>
          </p:cNvPr>
          <p:cNvPicPr>
            <a:picLocks noChangeAspect="1"/>
          </p:cNvPicPr>
          <p:nvPr userDrawn="1"/>
        </p:nvPicPr>
        <p:blipFill>
          <a:blip r:embed="rId2"/>
          <a:stretch>
            <a:fillRect/>
          </a:stretch>
        </p:blipFill>
        <p:spPr>
          <a:xfrm>
            <a:off x="7985510" y="6263757"/>
            <a:ext cx="1059679" cy="55031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9F06ABF6-D4B5-4F74-AC36-77F9F5198991}" type="datetime1">
              <a:rPr lang="es-ES_tradnl" smtClean="0"/>
              <a:t>24/01/2022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a:xfrm>
            <a:off x="6457950" y="6356351"/>
            <a:ext cx="1429818" cy="365125"/>
          </a:xfrm>
        </p:spPr>
        <p:txBody>
          <a:bodyPr/>
          <a:lstStyle/>
          <a:p>
            <a:fld id="{22D6DCB8-E021-6144-84A5-B305947B9AD6}" type="slidenum">
              <a:rPr lang="es-ES_tradnl" smtClean="0"/>
              <a:t>‹Nº›</a:t>
            </a:fld>
            <a:endParaRPr lang="es-ES_tradnl"/>
          </a:p>
        </p:txBody>
      </p:sp>
      <p:pic>
        <p:nvPicPr>
          <p:cNvPr id="8" name="Imagen 7">
            <a:extLst>
              <a:ext uri="{FF2B5EF4-FFF2-40B4-BE49-F238E27FC236}">
                <a16:creationId xmlns:a16="http://schemas.microsoft.com/office/drawing/2014/main" id="{8195CBF0-E885-4FF8-8D49-32216FC8A1C0}"/>
              </a:ext>
            </a:extLst>
          </p:cNvPr>
          <p:cNvPicPr>
            <a:picLocks noChangeAspect="1"/>
          </p:cNvPicPr>
          <p:nvPr userDrawn="1"/>
        </p:nvPicPr>
        <p:blipFill>
          <a:blip r:embed="rId2"/>
          <a:stretch>
            <a:fillRect/>
          </a:stretch>
        </p:blipFill>
        <p:spPr>
          <a:xfrm>
            <a:off x="7985510" y="6263757"/>
            <a:ext cx="1059679" cy="55031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68A6EFD-AFBC-401C-A5F1-A232F0671958}" type="datetime1">
              <a:rPr lang="es-ES_tradnl" smtClean="0"/>
              <a:t>24/01/2022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2D6DCB8-E021-6144-84A5-B305947B9AD6}"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1BD56-197B-42A9-B7CF-E472D504AACA}" type="datetime1">
              <a:rPr lang="es-ES_tradnl" smtClean="0"/>
              <a:t>24/01/2022</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14298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6DCB8-E021-6144-84A5-B305947B9AD6}" type="slidenum">
              <a:rPr lang="es-ES_tradnl" smtClean="0"/>
              <a:t>‹Nº›</a:t>
            </a:fld>
            <a:endParaRPr lang="es-ES_tradnl"/>
          </a:p>
        </p:txBody>
      </p:sp>
    </p:spTree>
    <p:extLst>
      <p:ext uri="{BB962C8B-B14F-4D97-AF65-F5344CB8AC3E}">
        <p14:creationId xmlns:p14="http://schemas.microsoft.com/office/powerpoint/2010/main" val="1746745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47114" y="6935372"/>
            <a:ext cx="184731" cy="369332"/>
          </a:xfrm>
          <a:prstGeom prst="rect">
            <a:avLst/>
          </a:prstGeom>
          <a:noFill/>
        </p:spPr>
        <p:txBody>
          <a:bodyPr wrap="none" rtlCol="0">
            <a:spAutoFit/>
          </a:bodyPr>
          <a:lstStyle/>
          <a:p>
            <a:endParaRPr lang="es-ES_tradnl" dirty="0"/>
          </a:p>
        </p:txBody>
      </p:sp>
      <p:sp>
        <p:nvSpPr>
          <p:cNvPr id="11" name="Rectángulo 10"/>
          <p:cNvSpPr/>
          <p:nvPr/>
        </p:nvSpPr>
        <p:spPr>
          <a:xfrm>
            <a:off x="1" y="327013"/>
            <a:ext cx="9144000" cy="360000"/>
          </a:xfrm>
          <a:prstGeom prst="rect">
            <a:avLst/>
          </a:prstGeom>
          <a:gradFill flip="none" rotWithShape="1">
            <a:gsLst>
              <a:gs pos="0">
                <a:schemeClr val="accent5">
                  <a:lumMod val="7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C000"/>
              </a:solidFill>
            </a:endParaRPr>
          </a:p>
        </p:txBody>
      </p:sp>
      <p:pic>
        <p:nvPicPr>
          <p:cNvPr id="9" name="Imagen 8">
            <a:extLst>
              <a:ext uri="{FF2B5EF4-FFF2-40B4-BE49-F238E27FC236}">
                <a16:creationId xmlns:a16="http://schemas.microsoft.com/office/drawing/2014/main" id="{B92075A3-D091-40C7-9313-903C4743E368}"/>
              </a:ext>
            </a:extLst>
          </p:cNvPr>
          <p:cNvPicPr>
            <a:picLocks noChangeAspect="1"/>
          </p:cNvPicPr>
          <p:nvPr/>
        </p:nvPicPr>
        <p:blipFill>
          <a:blip r:embed="rId3"/>
          <a:stretch>
            <a:fillRect/>
          </a:stretch>
        </p:blipFill>
        <p:spPr>
          <a:xfrm>
            <a:off x="1" y="2019197"/>
            <a:ext cx="9144000" cy="83126"/>
          </a:xfrm>
          <a:prstGeom prst="rect">
            <a:avLst/>
          </a:prstGeom>
        </p:spPr>
      </p:pic>
      <p:pic>
        <p:nvPicPr>
          <p:cNvPr id="10" name="Imagen 9">
            <a:extLst>
              <a:ext uri="{FF2B5EF4-FFF2-40B4-BE49-F238E27FC236}">
                <a16:creationId xmlns:a16="http://schemas.microsoft.com/office/drawing/2014/main" id="{E5EE7F16-1E32-44C1-A37F-715146E57121}"/>
              </a:ext>
            </a:extLst>
          </p:cNvPr>
          <p:cNvPicPr>
            <a:picLocks noChangeAspect="1"/>
          </p:cNvPicPr>
          <p:nvPr/>
        </p:nvPicPr>
        <p:blipFill>
          <a:blip r:embed="rId4"/>
          <a:stretch>
            <a:fillRect/>
          </a:stretch>
        </p:blipFill>
        <p:spPr>
          <a:xfrm>
            <a:off x="1" y="678548"/>
            <a:ext cx="9144000" cy="1349115"/>
          </a:xfrm>
          <a:prstGeom prst="rect">
            <a:avLst/>
          </a:prstGeom>
        </p:spPr>
      </p:pic>
      <p:sp>
        <p:nvSpPr>
          <p:cNvPr id="12" name="CuadroTexto 11">
            <a:extLst>
              <a:ext uri="{FF2B5EF4-FFF2-40B4-BE49-F238E27FC236}">
                <a16:creationId xmlns:a16="http://schemas.microsoft.com/office/drawing/2014/main" id="{56020E30-22DF-4FD7-A9D2-F871BB3D2E9A}"/>
              </a:ext>
            </a:extLst>
          </p:cNvPr>
          <p:cNvSpPr txBox="1"/>
          <p:nvPr/>
        </p:nvSpPr>
        <p:spPr>
          <a:xfrm>
            <a:off x="780472" y="2248972"/>
            <a:ext cx="7583055" cy="3911776"/>
          </a:xfrm>
          <a:prstGeom prst="rect">
            <a:avLst/>
          </a:prstGeom>
          <a:noFill/>
        </p:spPr>
        <p:txBody>
          <a:bodyPr wrap="square" rtlCol="0">
            <a:spAutoFit/>
          </a:bodyPr>
          <a:lstStyle/>
          <a:p>
            <a:pPr algn="ctr">
              <a:lnSpc>
                <a:spcPct val="120000"/>
              </a:lnSpc>
              <a:spcAft>
                <a:spcPts val="600"/>
              </a:spcAft>
            </a:pPr>
            <a:r>
              <a:rPr lang="es-MX" sz="2000" b="1" dirty="0">
                <a:latin typeface="Arial" panose="020B0604020202020204" pitchFamily="34" charset="0"/>
                <a:ea typeface="Arial" charset="0"/>
                <a:cs typeface="Arial" panose="020B0604020202020204" pitchFamily="34" charset="0"/>
              </a:rPr>
              <a:t>Comisiones Unidas de Puntos Constitucionales </a:t>
            </a:r>
            <a:br>
              <a:rPr lang="es-MX" sz="2000" b="1" dirty="0">
                <a:latin typeface="Arial" panose="020B0604020202020204" pitchFamily="34" charset="0"/>
                <a:ea typeface="Arial" charset="0"/>
                <a:cs typeface="Arial" panose="020B0604020202020204" pitchFamily="34" charset="0"/>
              </a:rPr>
            </a:br>
            <a:r>
              <a:rPr lang="es-MX" sz="2000" b="1" dirty="0">
                <a:latin typeface="Arial" panose="020B0604020202020204" pitchFamily="34" charset="0"/>
                <a:ea typeface="Arial" charset="0"/>
                <a:cs typeface="Arial" panose="020B0604020202020204" pitchFamily="34" charset="0"/>
              </a:rPr>
              <a:t>y Energía de la Cámara de Diputados</a:t>
            </a:r>
          </a:p>
          <a:p>
            <a:pPr algn="ctr">
              <a:lnSpc>
                <a:spcPct val="120000"/>
              </a:lnSpc>
              <a:spcAft>
                <a:spcPts val="600"/>
              </a:spcAft>
            </a:pPr>
            <a:r>
              <a:rPr lang="es-MX" sz="2000" b="1" dirty="0">
                <a:latin typeface="Arial" panose="020B0604020202020204" pitchFamily="34" charset="0"/>
                <a:ea typeface="Arial" charset="0"/>
                <a:cs typeface="Arial" panose="020B0604020202020204" pitchFamily="34" charset="0"/>
              </a:rPr>
              <a:t>Parlamento Abierto para la Reforma Eléctrica</a:t>
            </a:r>
          </a:p>
          <a:p>
            <a:pPr algn="ctr">
              <a:lnSpc>
                <a:spcPct val="120000"/>
              </a:lnSpc>
              <a:spcAft>
                <a:spcPts val="600"/>
              </a:spcAft>
            </a:pPr>
            <a:endParaRPr lang="es-MX" sz="2400" b="1" dirty="0">
              <a:latin typeface="Arial" panose="020B0604020202020204" pitchFamily="34" charset="0"/>
              <a:ea typeface="Arial" charset="0"/>
              <a:cs typeface="Arial" panose="020B0604020202020204" pitchFamily="34" charset="0"/>
            </a:endParaRPr>
          </a:p>
          <a:p>
            <a:pPr algn="ctr">
              <a:lnSpc>
                <a:spcPct val="120000"/>
              </a:lnSpc>
              <a:spcAft>
                <a:spcPts val="600"/>
              </a:spcAft>
            </a:pPr>
            <a:r>
              <a:rPr lang="es-MX" sz="2400" b="1" dirty="0">
                <a:latin typeface="Arial" panose="020B0604020202020204" pitchFamily="34" charset="0"/>
                <a:ea typeface="Arial" charset="0"/>
                <a:cs typeface="Arial" panose="020B0604020202020204" pitchFamily="34" charset="0"/>
              </a:rPr>
              <a:t>Por qué no a la Reforma Constitucional</a:t>
            </a:r>
          </a:p>
          <a:p>
            <a:pPr algn="ctr">
              <a:lnSpc>
                <a:spcPct val="120000"/>
              </a:lnSpc>
            </a:pPr>
            <a:r>
              <a:rPr lang="es-MX" sz="2400" b="1" dirty="0">
                <a:latin typeface="Arial" panose="020B0604020202020204" pitchFamily="34" charset="0"/>
                <a:ea typeface="Arial" charset="0"/>
                <a:cs typeface="Arial" panose="020B0604020202020204" pitchFamily="34" charset="0"/>
              </a:rPr>
              <a:t>Una propuesta alternativa</a:t>
            </a:r>
          </a:p>
          <a:p>
            <a:pPr algn="ctr">
              <a:lnSpc>
                <a:spcPct val="120000"/>
              </a:lnSpc>
            </a:pPr>
            <a:endParaRPr lang="es-MX" sz="2000" b="1" dirty="0">
              <a:latin typeface="Arial" charset="0"/>
              <a:ea typeface="Arial" charset="0"/>
              <a:cs typeface="Arial" charset="0"/>
            </a:endParaRPr>
          </a:p>
          <a:p>
            <a:pPr algn="ctr">
              <a:lnSpc>
                <a:spcPct val="120000"/>
              </a:lnSpc>
            </a:pPr>
            <a:r>
              <a:rPr lang="es-MX" sz="2000" b="1" dirty="0">
                <a:latin typeface="Arial" charset="0"/>
                <a:ea typeface="Arial" charset="0"/>
                <a:cs typeface="Arial" charset="0"/>
              </a:rPr>
              <a:t>Francisco J. Barnés de Castro</a:t>
            </a:r>
          </a:p>
          <a:p>
            <a:pPr algn="ctr">
              <a:lnSpc>
                <a:spcPct val="120000"/>
              </a:lnSpc>
            </a:pPr>
            <a:r>
              <a:rPr lang="es-MX" sz="2000" b="1" dirty="0">
                <a:latin typeface="Arial" charset="0"/>
                <a:ea typeface="Arial" charset="0"/>
                <a:cs typeface="Arial" charset="0"/>
              </a:rPr>
              <a:t>24 de enero 2022</a:t>
            </a:r>
          </a:p>
        </p:txBody>
      </p:sp>
    </p:spTree>
    <p:extLst>
      <p:ext uri="{BB962C8B-B14F-4D97-AF65-F5344CB8AC3E}">
        <p14:creationId xmlns:p14="http://schemas.microsoft.com/office/powerpoint/2010/main" val="51000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FC02B-9FAD-4F11-8469-7C980062EB5B}"/>
              </a:ext>
            </a:extLst>
          </p:cNvPr>
          <p:cNvSpPr>
            <a:spLocks noGrp="1"/>
          </p:cNvSpPr>
          <p:nvPr>
            <p:ph type="title"/>
          </p:nvPr>
        </p:nvSpPr>
        <p:spPr/>
        <p:txBody>
          <a:bodyPr>
            <a:normAutofit/>
          </a:bodyPr>
          <a:lstStyle/>
          <a:p>
            <a:r>
              <a:rPr lang="es-MX" dirty="0"/>
              <a:t>Diez propuestas para una reforma alternativa</a:t>
            </a:r>
          </a:p>
        </p:txBody>
      </p:sp>
      <p:sp>
        <p:nvSpPr>
          <p:cNvPr id="3" name="Marcador de contenido 2">
            <a:extLst>
              <a:ext uri="{FF2B5EF4-FFF2-40B4-BE49-F238E27FC236}">
                <a16:creationId xmlns:a16="http://schemas.microsoft.com/office/drawing/2014/main" id="{FD2B7500-871D-4531-BE02-081C8538A40D}"/>
              </a:ext>
            </a:extLst>
          </p:cNvPr>
          <p:cNvSpPr>
            <a:spLocks noGrp="1"/>
          </p:cNvSpPr>
          <p:nvPr>
            <p:ph idx="1"/>
          </p:nvPr>
        </p:nvSpPr>
        <p:spPr>
          <a:xfrm>
            <a:off x="474453" y="1394946"/>
            <a:ext cx="8031817" cy="5143967"/>
          </a:xfrm>
        </p:spPr>
        <p:txBody>
          <a:bodyPr>
            <a:normAutofit fontScale="92500" lnSpcReduction="10000"/>
          </a:bodyPr>
          <a:lstStyle/>
          <a:p>
            <a:pPr marL="457200" indent="-457200" algn="just">
              <a:lnSpc>
                <a:spcPct val="110000"/>
              </a:lnSpc>
              <a:spcBef>
                <a:spcPts val="1800"/>
              </a:spcBef>
              <a:buFont typeface="+mj-lt"/>
              <a:buAutoNum type="arabicPeriod" startAt="5"/>
            </a:pPr>
            <a:r>
              <a:rPr lang="es-MX" sz="2000" dirty="0"/>
              <a:t>Mantener vigentes los Permisos legados otorgados al amparo de la Ley de Servicio Público de Energía Eléctrica, hasta la caducidad de sus contratos de interconexión, </a:t>
            </a:r>
            <a:r>
              <a:rPr lang="es-MX" sz="2000" b="1" dirty="0">
                <a:solidFill>
                  <a:srgbClr val="C00000"/>
                </a:solidFill>
              </a:rPr>
              <a:t>salvo aquellos permisos que los tribunales determinen que violaron la Ley</a:t>
            </a:r>
            <a:r>
              <a:rPr lang="es-MX" sz="2000" dirty="0">
                <a:solidFill>
                  <a:srgbClr val="C00000"/>
                </a:solidFill>
              </a:rPr>
              <a:t>, </a:t>
            </a:r>
            <a:r>
              <a:rPr lang="es-MX" sz="2000" b="1" dirty="0">
                <a:solidFill>
                  <a:srgbClr val="C00000"/>
                </a:solidFill>
              </a:rPr>
              <a:t>previa denuncia por parte de la autoridad competente</a:t>
            </a:r>
            <a:r>
              <a:rPr lang="es-MX" sz="2000" dirty="0"/>
              <a:t>.</a:t>
            </a:r>
          </a:p>
          <a:p>
            <a:pPr marL="457200" indent="-457200" algn="just">
              <a:lnSpc>
                <a:spcPct val="110000"/>
              </a:lnSpc>
              <a:spcBef>
                <a:spcPts val="1800"/>
              </a:spcBef>
              <a:buFont typeface="+mj-lt"/>
              <a:buAutoNum type="arabicPeriod" startAt="5"/>
            </a:pPr>
            <a:r>
              <a:rPr lang="es-MX" sz="2000" dirty="0"/>
              <a:t>El despacho eléctrico debe seguirse haciendo con base en costos marginales, </a:t>
            </a:r>
            <a:r>
              <a:rPr lang="es-MX" sz="2000" b="1" dirty="0">
                <a:solidFill>
                  <a:srgbClr val="C00000"/>
                </a:solidFill>
              </a:rPr>
              <a:t>salvo las centrales que tengan energía contratada por la CFE, las que deberán ser despachadas con base en los costos contractuales de energía</a:t>
            </a:r>
            <a:r>
              <a:rPr lang="es-MX" sz="2000" dirty="0"/>
              <a:t>.</a:t>
            </a:r>
          </a:p>
          <a:p>
            <a:pPr marL="457200" indent="-457200" algn="just">
              <a:lnSpc>
                <a:spcPct val="110000"/>
              </a:lnSpc>
              <a:spcBef>
                <a:spcPts val="1800"/>
              </a:spcBef>
              <a:buFont typeface="+mj-lt"/>
              <a:buAutoNum type="arabicPeriod" startAt="5"/>
            </a:pPr>
            <a:r>
              <a:rPr kumimoji="0" lang="es-ES" sz="2000" b="1" i="0" u="none" strike="noStrike" kern="1200" cap="none" spc="0" normalizeH="0" baseline="0" noProof="0" dirty="0">
                <a:ln>
                  <a:noFill/>
                </a:ln>
                <a:solidFill>
                  <a:srgbClr val="C00000"/>
                </a:solidFill>
                <a:effectLst/>
                <a:uLnTx/>
                <a:uFillTx/>
                <a:ea typeface="+mn-ea"/>
                <a:cs typeface="+mn-cs"/>
              </a:rPr>
              <a:t>Otorgar Certificados a todos los generadores con energía limpia</a:t>
            </a:r>
            <a:r>
              <a:rPr kumimoji="0" lang="es-ES" sz="2000" b="0" i="0" u="none" strike="noStrike" kern="1200" cap="none" spc="0" normalizeH="0" baseline="0" noProof="0" dirty="0">
                <a:ln>
                  <a:noFill/>
                </a:ln>
                <a:solidFill>
                  <a:srgbClr val="C00000"/>
                </a:solidFill>
                <a:effectLst/>
                <a:uLnTx/>
                <a:uFillTx/>
                <a:ea typeface="+mn-ea"/>
                <a:cs typeface="+mn-cs"/>
              </a:rPr>
              <a:t>, </a:t>
            </a:r>
            <a:r>
              <a:rPr kumimoji="0" lang="es-ES" sz="2000" b="1" i="0" u="none" strike="noStrike" kern="1200" cap="none" spc="0" normalizeH="0" baseline="0" noProof="0" dirty="0">
                <a:ln>
                  <a:noFill/>
                </a:ln>
                <a:solidFill>
                  <a:srgbClr val="C00000"/>
                </a:solidFill>
                <a:effectLst/>
                <a:uLnTx/>
                <a:uFillTx/>
                <a:ea typeface="+mn-ea"/>
                <a:cs typeface="+mn-cs"/>
              </a:rPr>
              <a:t>independientemente de la antigüedad de la central o la titularidad de la misma</a:t>
            </a:r>
            <a:r>
              <a:rPr kumimoji="0" lang="es-ES" sz="2000" b="0" i="0" u="none" strike="noStrike" kern="1200" cap="none" spc="0" normalizeH="0" baseline="0" noProof="0" dirty="0">
                <a:ln>
                  <a:noFill/>
                </a:ln>
                <a:solidFill>
                  <a:prstClr val="black"/>
                </a:solidFill>
                <a:effectLst/>
                <a:uLnTx/>
                <a:uFillTx/>
                <a:ea typeface="+mn-ea"/>
                <a:cs typeface="+mn-cs"/>
              </a:rPr>
              <a:t>. </a:t>
            </a:r>
          </a:p>
          <a:p>
            <a:pPr marL="457200" indent="-457200" algn="just">
              <a:lnSpc>
                <a:spcPct val="110000"/>
              </a:lnSpc>
              <a:spcBef>
                <a:spcPts val="1800"/>
              </a:spcBef>
              <a:buFont typeface="+mj-lt"/>
              <a:buAutoNum type="arabicPeriod" startAt="5"/>
            </a:pPr>
            <a:r>
              <a:rPr kumimoji="0" lang="es-ES" sz="2000" b="0" i="0" u="none" strike="noStrike" kern="1200" cap="none" spc="0" normalizeH="0" baseline="0" noProof="0" dirty="0">
                <a:ln>
                  <a:noFill/>
                </a:ln>
                <a:solidFill>
                  <a:prstClr val="black"/>
                </a:solidFill>
                <a:effectLst/>
                <a:uLnTx/>
                <a:uFillTx/>
                <a:ea typeface="+mn-ea"/>
                <a:cs typeface="+mn-cs"/>
              </a:rPr>
              <a:t>Determinar los porcentajes anuales de CEL </a:t>
            </a:r>
            <a:r>
              <a:rPr kumimoji="0" lang="es-ES" sz="2000" b="1" i="0" u="none" strike="noStrike" kern="1200" cap="none" spc="0" normalizeH="0" baseline="0" noProof="0" dirty="0">
                <a:ln>
                  <a:noFill/>
                </a:ln>
                <a:solidFill>
                  <a:srgbClr val="C00000"/>
                </a:solidFill>
                <a:effectLst/>
                <a:uLnTx/>
                <a:uFillTx/>
                <a:ea typeface="+mn-ea"/>
                <a:cs typeface="+mn-cs"/>
              </a:rPr>
              <a:t>de manera congruente con las obligaciones establecidas en la Ley de Transición Energética y con las metas que el país haya comprometido en acuerdos internacionales</a:t>
            </a:r>
            <a:r>
              <a:rPr kumimoji="0" lang="es-ES" sz="2000" b="0" i="0" u="none" strike="noStrike" kern="1200" cap="none" spc="0" normalizeH="0" baseline="0" noProof="0" dirty="0">
                <a:ln>
                  <a:noFill/>
                </a:ln>
                <a:solidFill>
                  <a:prstClr val="black"/>
                </a:solidFill>
                <a:effectLst/>
                <a:uLnTx/>
                <a:uFillTx/>
                <a:ea typeface="+mn-ea"/>
                <a:cs typeface="+mn-cs"/>
              </a:rPr>
              <a:t>.</a:t>
            </a:r>
          </a:p>
          <a:p>
            <a:pPr marL="457200" indent="-457200">
              <a:buFont typeface="+mj-lt"/>
              <a:buAutoNum type="arabicPeriod" startAt="5"/>
            </a:pPr>
            <a:endParaRPr lang="es-MX" dirty="0"/>
          </a:p>
        </p:txBody>
      </p:sp>
      <p:sp>
        <p:nvSpPr>
          <p:cNvPr id="4" name="Marcador de número de diapositiva 3">
            <a:extLst>
              <a:ext uri="{FF2B5EF4-FFF2-40B4-BE49-F238E27FC236}">
                <a16:creationId xmlns:a16="http://schemas.microsoft.com/office/drawing/2014/main" id="{A252BD39-5AEC-425D-8CD4-B474B853D13F}"/>
              </a:ext>
            </a:extLst>
          </p:cNvPr>
          <p:cNvSpPr>
            <a:spLocks noGrp="1"/>
          </p:cNvSpPr>
          <p:nvPr>
            <p:ph type="sldNum" sz="quarter" idx="12"/>
          </p:nvPr>
        </p:nvSpPr>
        <p:spPr/>
        <p:txBody>
          <a:bodyPr/>
          <a:lstStyle/>
          <a:p>
            <a:fld id="{22D6DCB8-E021-6144-84A5-B305947B9AD6}" type="slidenum">
              <a:rPr lang="es-ES_tradnl" smtClean="0"/>
              <a:t>10</a:t>
            </a:fld>
            <a:endParaRPr lang="es-ES_tradnl"/>
          </a:p>
        </p:txBody>
      </p:sp>
    </p:spTree>
    <p:extLst>
      <p:ext uri="{BB962C8B-B14F-4D97-AF65-F5344CB8AC3E}">
        <p14:creationId xmlns:p14="http://schemas.microsoft.com/office/powerpoint/2010/main" val="333639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FC02B-9FAD-4F11-8469-7C980062EB5B}"/>
              </a:ext>
            </a:extLst>
          </p:cNvPr>
          <p:cNvSpPr>
            <a:spLocks noGrp="1"/>
          </p:cNvSpPr>
          <p:nvPr>
            <p:ph type="title"/>
          </p:nvPr>
        </p:nvSpPr>
        <p:spPr/>
        <p:txBody>
          <a:bodyPr>
            <a:normAutofit/>
          </a:bodyPr>
          <a:lstStyle/>
          <a:p>
            <a:r>
              <a:rPr lang="es-MX" dirty="0"/>
              <a:t>Diez propuestas para una reforma alternativa</a:t>
            </a:r>
          </a:p>
        </p:txBody>
      </p:sp>
      <p:sp>
        <p:nvSpPr>
          <p:cNvPr id="3" name="Marcador de contenido 2">
            <a:extLst>
              <a:ext uri="{FF2B5EF4-FFF2-40B4-BE49-F238E27FC236}">
                <a16:creationId xmlns:a16="http://schemas.microsoft.com/office/drawing/2014/main" id="{FD2B7500-871D-4531-BE02-081C8538A40D}"/>
              </a:ext>
            </a:extLst>
          </p:cNvPr>
          <p:cNvSpPr>
            <a:spLocks noGrp="1"/>
          </p:cNvSpPr>
          <p:nvPr>
            <p:ph idx="1"/>
          </p:nvPr>
        </p:nvSpPr>
        <p:spPr>
          <a:xfrm>
            <a:off x="552090" y="1604513"/>
            <a:ext cx="7972339" cy="4477110"/>
          </a:xfrm>
        </p:spPr>
        <p:txBody>
          <a:bodyPr>
            <a:normAutofit/>
          </a:bodyPr>
          <a:lstStyle/>
          <a:p>
            <a:pPr marL="457200" indent="-457200" algn="just">
              <a:lnSpc>
                <a:spcPct val="110000"/>
              </a:lnSpc>
              <a:spcBef>
                <a:spcPts val="1800"/>
              </a:spcBef>
              <a:buFont typeface="+mj-lt"/>
              <a:buAutoNum type="arabicPeriod" startAt="9"/>
            </a:pPr>
            <a:r>
              <a:rPr lang="es-MX" sz="2000" dirty="0"/>
              <a:t>La CRE debe seguir regulando el sector, y autorizando las tarifas por el uso de la Red Nacional de Transmisión y las Redes Locales de Distribución, así como las tarifas para el Suministro Básico. Los subsidios a dichas tarifas deben seguir siendo autorizados por la SHCP. </a:t>
            </a:r>
          </a:p>
          <a:p>
            <a:pPr marL="457200" indent="-457200" algn="just">
              <a:lnSpc>
                <a:spcPct val="110000"/>
              </a:lnSpc>
              <a:spcBef>
                <a:spcPts val="1800"/>
              </a:spcBef>
              <a:buFont typeface="+mj-lt"/>
              <a:buAutoNum type="arabicPeriod" startAt="9"/>
            </a:pPr>
            <a:r>
              <a:rPr lang="es-MX" sz="2000" dirty="0"/>
              <a:t>El despacho eléctrico y el manejo del Mercado Eléctrico Mayorista debe seguir a cargo del CENACE, el cual debe mantener su independencia de la CFE.</a:t>
            </a:r>
          </a:p>
          <a:p>
            <a:pPr marL="457200" indent="-457200" algn="just">
              <a:lnSpc>
                <a:spcPct val="110000"/>
              </a:lnSpc>
              <a:buFont typeface="+mj-lt"/>
              <a:buAutoNum type="arabicPeriod" startAt="9"/>
            </a:pPr>
            <a:r>
              <a:rPr lang="es-MX" sz="2000" dirty="0"/>
              <a:t>Por último, la planeación del sector debe seguir siendo responsabilidad de SENER y </a:t>
            </a:r>
            <a:r>
              <a:rPr lang="es-MX" sz="2000" b="1" dirty="0">
                <a:solidFill>
                  <a:srgbClr val="C00000"/>
                </a:solidFill>
              </a:rPr>
              <a:t>deberá incluir la expansión de la capacidad de generación para el Suministro Básico</a:t>
            </a:r>
            <a:r>
              <a:rPr lang="es-MX" sz="2000" dirty="0"/>
              <a:t>. </a:t>
            </a:r>
            <a:endParaRPr lang="es-MX" sz="1800" dirty="0"/>
          </a:p>
          <a:p>
            <a:pPr marL="457200" indent="-457200">
              <a:buFont typeface="+mj-lt"/>
              <a:buAutoNum type="arabicPeriod" startAt="9"/>
            </a:pPr>
            <a:endParaRPr lang="es-MX" dirty="0"/>
          </a:p>
        </p:txBody>
      </p:sp>
      <p:sp>
        <p:nvSpPr>
          <p:cNvPr id="4" name="Marcador de número de diapositiva 3">
            <a:extLst>
              <a:ext uri="{FF2B5EF4-FFF2-40B4-BE49-F238E27FC236}">
                <a16:creationId xmlns:a16="http://schemas.microsoft.com/office/drawing/2014/main" id="{A252BD39-5AEC-425D-8CD4-B474B853D13F}"/>
              </a:ext>
            </a:extLst>
          </p:cNvPr>
          <p:cNvSpPr>
            <a:spLocks noGrp="1"/>
          </p:cNvSpPr>
          <p:nvPr>
            <p:ph type="sldNum" sz="quarter" idx="12"/>
          </p:nvPr>
        </p:nvSpPr>
        <p:spPr/>
        <p:txBody>
          <a:bodyPr/>
          <a:lstStyle/>
          <a:p>
            <a:fld id="{22D6DCB8-E021-6144-84A5-B305947B9AD6}" type="slidenum">
              <a:rPr lang="es-ES_tradnl" smtClean="0"/>
              <a:t>11</a:t>
            </a:fld>
            <a:endParaRPr lang="es-ES_tradnl"/>
          </a:p>
        </p:txBody>
      </p:sp>
    </p:spTree>
    <p:extLst>
      <p:ext uri="{BB962C8B-B14F-4D97-AF65-F5344CB8AC3E}">
        <p14:creationId xmlns:p14="http://schemas.microsoft.com/office/powerpoint/2010/main" val="278048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3BE27-004A-4555-9F4A-D1DDD4B0B88B}"/>
              </a:ext>
            </a:extLst>
          </p:cNvPr>
          <p:cNvSpPr>
            <a:spLocks noGrp="1"/>
          </p:cNvSpPr>
          <p:nvPr>
            <p:ph type="title"/>
          </p:nvPr>
        </p:nvSpPr>
        <p:spPr/>
        <p:txBody>
          <a:bodyPr>
            <a:normAutofit/>
          </a:bodyPr>
          <a:lstStyle/>
          <a:p>
            <a:r>
              <a:rPr lang="es-MX" sz="3600" dirty="0"/>
              <a:t>En resumen …</a:t>
            </a:r>
          </a:p>
        </p:txBody>
      </p:sp>
      <p:sp>
        <p:nvSpPr>
          <p:cNvPr id="3" name="Marcador de contenido 2">
            <a:extLst>
              <a:ext uri="{FF2B5EF4-FFF2-40B4-BE49-F238E27FC236}">
                <a16:creationId xmlns:a16="http://schemas.microsoft.com/office/drawing/2014/main" id="{9CCE64C9-7E73-44FF-8B1D-1FD8A56A3670}"/>
              </a:ext>
            </a:extLst>
          </p:cNvPr>
          <p:cNvSpPr>
            <a:spLocks noGrp="1"/>
          </p:cNvSpPr>
          <p:nvPr>
            <p:ph idx="1"/>
          </p:nvPr>
        </p:nvSpPr>
        <p:spPr>
          <a:xfrm>
            <a:off x="628650" y="1817874"/>
            <a:ext cx="7747599" cy="3996330"/>
          </a:xfrm>
        </p:spPr>
        <p:txBody>
          <a:bodyPr>
            <a:normAutofit fontScale="92500" lnSpcReduction="20000"/>
          </a:bodyPr>
          <a:lstStyle/>
          <a:p>
            <a:pPr algn="just">
              <a:lnSpc>
                <a:spcPct val="130000"/>
              </a:lnSpc>
            </a:pPr>
            <a:r>
              <a:rPr lang="es-MX" b="1" dirty="0"/>
              <a:t>La reforma al marco constitucional propuesta por el ejecutivo debe ser rechazada en todos sus términos, por el grave daño que causaría al sector eléctrico, a la propia CFE, a la confianza de los inversionistas, a las finanzas públicas y a la economía nacional.</a:t>
            </a:r>
          </a:p>
          <a:p>
            <a:pPr algn="just">
              <a:lnSpc>
                <a:spcPct val="130000"/>
              </a:lnSpc>
              <a:spcBef>
                <a:spcPts val="3000"/>
              </a:spcBef>
            </a:pPr>
            <a:r>
              <a:rPr lang="es-MX" b="1" dirty="0"/>
              <a:t>La mayoría de los reclamos atendibles que en su momento ha planteado la CFE pueden y deben ser atendidas a través de modificaciones a la Ley de la Industria Eléctrica y a las Reglas del Mercado Eléctrico Mayorista. </a:t>
            </a:r>
          </a:p>
          <a:p>
            <a:pPr algn="just"/>
            <a:endParaRPr lang="es-MX" dirty="0"/>
          </a:p>
        </p:txBody>
      </p:sp>
      <p:sp>
        <p:nvSpPr>
          <p:cNvPr id="5" name="Slide Number Placeholder 5">
            <a:extLst>
              <a:ext uri="{FF2B5EF4-FFF2-40B4-BE49-F238E27FC236}">
                <a16:creationId xmlns:a16="http://schemas.microsoft.com/office/drawing/2014/main" id="{264EB1E7-8C0A-40B0-8827-757CF0A7FCE6}"/>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12</a:t>
            </a:fld>
            <a:endParaRPr lang="es-ES_tradnl"/>
          </a:p>
        </p:txBody>
      </p:sp>
    </p:spTree>
    <p:extLst>
      <p:ext uri="{BB962C8B-B14F-4D97-AF65-F5344CB8AC3E}">
        <p14:creationId xmlns:p14="http://schemas.microsoft.com/office/powerpoint/2010/main" val="56595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CE64C9-7E73-44FF-8B1D-1FD8A56A3670}"/>
              </a:ext>
            </a:extLst>
          </p:cNvPr>
          <p:cNvSpPr>
            <a:spLocks noGrp="1"/>
          </p:cNvSpPr>
          <p:nvPr>
            <p:ph idx="1"/>
          </p:nvPr>
        </p:nvSpPr>
        <p:spPr>
          <a:xfrm>
            <a:off x="628650" y="3053593"/>
            <a:ext cx="7747599" cy="679508"/>
          </a:xfrm>
        </p:spPr>
        <p:txBody>
          <a:bodyPr>
            <a:normAutofit/>
          </a:bodyPr>
          <a:lstStyle/>
          <a:p>
            <a:pPr marL="0" indent="0" algn="ctr">
              <a:buNone/>
            </a:pPr>
            <a:r>
              <a:rPr lang="es-ES" sz="3600" b="1" dirty="0">
                <a:solidFill>
                  <a:schemeClr val="accent5">
                    <a:lumMod val="50000"/>
                  </a:schemeClr>
                </a:solidFill>
              </a:rPr>
              <a:t>Muchas gracias por su atención</a:t>
            </a:r>
            <a:endParaRPr lang="es-MX" sz="3600" b="1" dirty="0">
              <a:solidFill>
                <a:schemeClr val="accent5">
                  <a:lumMod val="50000"/>
                </a:schemeClr>
              </a:solidFill>
            </a:endParaRPr>
          </a:p>
        </p:txBody>
      </p:sp>
      <p:sp>
        <p:nvSpPr>
          <p:cNvPr id="5" name="Slide Number Placeholder 5">
            <a:extLst>
              <a:ext uri="{FF2B5EF4-FFF2-40B4-BE49-F238E27FC236}">
                <a16:creationId xmlns:a16="http://schemas.microsoft.com/office/drawing/2014/main" id="{264EB1E7-8C0A-40B0-8827-757CF0A7FCE6}"/>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13</a:t>
            </a:fld>
            <a:endParaRPr lang="es-ES_tradnl"/>
          </a:p>
        </p:txBody>
      </p:sp>
    </p:spTree>
    <p:extLst>
      <p:ext uri="{BB962C8B-B14F-4D97-AF65-F5344CB8AC3E}">
        <p14:creationId xmlns:p14="http://schemas.microsoft.com/office/powerpoint/2010/main" val="257479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A64E9F5-2F7C-4691-9707-734DAD6C9D56}"/>
              </a:ext>
            </a:extLst>
          </p:cNvPr>
          <p:cNvSpPr/>
          <p:nvPr/>
        </p:nvSpPr>
        <p:spPr>
          <a:xfrm>
            <a:off x="892175" y="5120269"/>
            <a:ext cx="7359649" cy="1162020"/>
          </a:xfrm>
          <a:prstGeom prst="rect">
            <a:avLst/>
          </a:prstGeom>
          <a:solidFill>
            <a:schemeClr val="accent6">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AB67A3C9-43A0-475F-B383-52A5050816EF}"/>
              </a:ext>
            </a:extLst>
          </p:cNvPr>
          <p:cNvSpPr>
            <a:spLocks noGrp="1"/>
          </p:cNvSpPr>
          <p:nvPr>
            <p:ph type="title"/>
          </p:nvPr>
        </p:nvSpPr>
        <p:spPr>
          <a:xfrm>
            <a:off x="628650" y="205752"/>
            <a:ext cx="7886700" cy="770514"/>
          </a:xfrm>
        </p:spPr>
        <p:txBody>
          <a:bodyPr>
            <a:noAutofit/>
          </a:bodyPr>
          <a:lstStyle/>
          <a:p>
            <a:r>
              <a:rPr lang="es-MX" sz="2400" dirty="0"/>
              <a:t>La restricción a la participación del sector privado no ocurre en ninguna otra actividad esencial asumida por el Estado</a:t>
            </a:r>
          </a:p>
        </p:txBody>
      </p:sp>
      <p:sp>
        <p:nvSpPr>
          <p:cNvPr id="3" name="Marcador de contenido 2">
            <a:extLst>
              <a:ext uri="{FF2B5EF4-FFF2-40B4-BE49-F238E27FC236}">
                <a16:creationId xmlns:a16="http://schemas.microsoft.com/office/drawing/2014/main" id="{BB2344B4-E124-42A3-A5C7-99EC651F850A}"/>
              </a:ext>
            </a:extLst>
          </p:cNvPr>
          <p:cNvSpPr>
            <a:spLocks noGrp="1"/>
          </p:cNvSpPr>
          <p:nvPr>
            <p:ph idx="1"/>
          </p:nvPr>
        </p:nvSpPr>
        <p:spPr>
          <a:xfrm>
            <a:off x="1155699" y="2634398"/>
            <a:ext cx="7023100" cy="2638632"/>
          </a:xfrm>
        </p:spPr>
        <p:txBody>
          <a:bodyPr>
            <a:normAutofit lnSpcReduction="10000"/>
          </a:bodyPr>
          <a:lstStyle/>
          <a:p>
            <a:r>
              <a:rPr lang="es-MX" sz="2000" dirty="0"/>
              <a:t>Seguridad			Sí		 No</a:t>
            </a:r>
          </a:p>
          <a:p>
            <a:r>
              <a:rPr lang="es-MX" sz="2000" dirty="0"/>
              <a:t>Educación			Sí		 No	</a:t>
            </a:r>
          </a:p>
          <a:p>
            <a:r>
              <a:rPr lang="es-MX" sz="2000" dirty="0"/>
              <a:t>Salud				Sí		 No	</a:t>
            </a:r>
          </a:p>
          <a:p>
            <a:r>
              <a:rPr lang="es-MX" sz="2000" dirty="0"/>
              <a:t>Correos y mensajería		Sí		 No	</a:t>
            </a:r>
          </a:p>
          <a:p>
            <a:r>
              <a:rPr lang="es-MX" sz="2000" dirty="0"/>
              <a:t>Telecomunicaciones		Sí		 No	</a:t>
            </a:r>
          </a:p>
          <a:p>
            <a:r>
              <a:rPr lang="es-MX" sz="2000" dirty="0">
                <a:solidFill>
                  <a:schemeClr val="accent2">
                    <a:lumMod val="50000"/>
                  </a:schemeClr>
                </a:solidFill>
              </a:rPr>
              <a:t>Electricidad	</a:t>
            </a:r>
            <a:r>
              <a:rPr lang="es-MX" sz="2000" dirty="0"/>
              <a:t>		</a:t>
            </a:r>
            <a:r>
              <a:rPr lang="es-MX" sz="2000" dirty="0">
                <a:solidFill>
                  <a:schemeClr val="accent2">
                    <a:lumMod val="50000"/>
                  </a:schemeClr>
                </a:solidFill>
              </a:rPr>
              <a:t>No</a:t>
            </a:r>
            <a:r>
              <a:rPr lang="es-MX" sz="2000" dirty="0">
                <a:solidFill>
                  <a:srgbClr val="C00000"/>
                </a:solidFill>
              </a:rPr>
              <a:t>		</a:t>
            </a:r>
            <a:r>
              <a:rPr lang="es-MX" sz="2000" dirty="0">
                <a:solidFill>
                  <a:schemeClr val="accent2">
                    <a:lumMod val="50000"/>
                  </a:schemeClr>
                </a:solidFill>
              </a:rPr>
              <a:t>¿Sí?		</a:t>
            </a:r>
            <a:endParaRPr lang="es-MX" dirty="0">
              <a:solidFill>
                <a:schemeClr val="accent2">
                  <a:lumMod val="50000"/>
                </a:schemeClr>
              </a:solidFill>
            </a:endParaRPr>
          </a:p>
        </p:txBody>
      </p:sp>
      <p:sp>
        <p:nvSpPr>
          <p:cNvPr id="5" name="CuadroTexto 4">
            <a:extLst>
              <a:ext uri="{FF2B5EF4-FFF2-40B4-BE49-F238E27FC236}">
                <a16:creationId xmlns:a16="http://schemas.microsoft.com/office/drawing/2014/main" id="{8D75E333-0409-4040-9F4B-091E4B0F2E13}"/>
              </a:ext>
            </a:extLst>
          </p:cNvPr>
          <p:cNvSpPr txBox="1"/>
          <p:nvPr/>
        </p:nvSpPr>
        <p:spPr>
          <a:xfrm>
            <a:off x="3954328" y="1377557"/>
            <a:ext cx="1939895" cy="923330"/>
          </a:xfrm>
          <a:prstGeom prst="rect">
            <a:avLst/>
          </a:prstGeom>
          <a:noFill/>
        </p:spPr>
        <p:txBody>
          <a:bodyPr wrap="square" rtlCol="0">
            <a:spAutoFit/>
          </a:bodyPr>
          <a:lstStyle/>
          <a:p>
            <a:pPr algn="ctr"/>
            <a:r>
              <a:rPr lang="es-MX" b="1" dirty="0"/>
              <a:t>Obligaciones asumidas por todas las naciones</a:t>
            </a:r>
          </a:p>
        </p:txBody>
      </p:sp>
      <p:sp>
        <p:nvSpPr>
          <p:cNvPr id="6" name="CuadroTexto 5">
            <a:extLst>
              <a:ext uri="{FF2B5EF4-FFF2-40B4-BE49-F238E27FC236}">
                <a16:creationId xmlns:a16="http://schemas.microsoft.com/office/drawing/2014/main" id="{95CD677C-C746-4CF0-BB4B-5B75781214C6}"/>
              </a:ext>
            </a:extLst>
          </p:cNvPr>
          <p:cNvSpPr txBox="1"/>
          <p:nvPr/>
        </p:nvSpPr>
        <p:spPr>
          <a:xfrm>
            <a:off x="5957367" y="1381099"/>
            <a:ext cx="1939895" cy="923330"/>
          </a:xfrm>
          <a:prstGeom prst="rect">
            <a:avLst/>
          </a:prstGeom>
          <a:noFill/>
        </p:spPr>
        <p:txBody>
          <a:bodyPr wrap="square" rtlCol="0">
            <a:spAutoFit/>
          </a:bodyPr>
          <a:lstStyle/>
          <a:p>
            <a:pPr algn="ctr"/>
            <a:r>
              <a:rPr lang="es-MX" b="1" dirty="0"/>
              <a:t>La ley prohíbe la participación del  sector privado</a:t>
            </a:r>
          </a:p>
        </p:txBody>
      </p:sp>
      <p:cxnSp>
        <p:nvCxnSpPr>
          <p:cNvPr id="18" name="Conector recto 17">
            <a:extLst>
              <a:ext uri="{FF2B5EF4-FFF2-40B4-BE49-F238E27FC236}">
                <a16:creationId xmlns:a16="http://schemas.microsoft.com/office/drawing/2014/main" id="{6D9E1F9E-F119-4A59-AC9F-88FC4E443411}"/>
              </a:ext>
            </a:extLst>
          </p:cNvPr>
          <p:cNvCxnSpPr>
            <a:cxnSpLocks/>
          </p:cNvCxnSpPr>
          <p:nvPr/>
        </p:nvCxnSpPr>
        <p:spPr>
          <a:xfrm>
            <a:off x="4058301" y="2399984"/>
            <a:ext cx="1727200" cy="0"/>
          </a:xfrm>
          <a:prstGeom prst="line">
            <a:avLst/>
          </a:prstGeom>
          <a:ln w="5715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20" name="Conector recto 19">
            <a:extLst>
              <a:ext uri="{FF2B5EF4-FFF2-40B4-BE49-F238E27FC236}">
                <a16:creationId xmlns:a16="http://schemas.microsoft.com/office/drawing/2014/main" id="{73E38C62-7CED-4D8A-BE3E-0C2A88C13539}"/>
              </a:ext>
            </a:extLst>
          </p:cNvPr>
          <p:cNvCxnSpPr>
            <a:cxnSpLocks/>
          </p:cNvCxnSpPr>
          <p:nvPr/>
        </p:nvCxnSpPr>
        <p:spPr>
          <a:xfrm>
            <a:off x="6040925" y="2399984"/>
            <a:ext cx="1727200" cy="0"/>
          </a:xfrm>
          <a:prstGeom prst="line">
            <a:avLst/>
          </a:prstGeom>
          <a:ln w="5715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sp>
        <p:nvSpPr>
          <p:cNvPr id="10" name="CuadroTexto 9">
            <a:extLst>
              <a:ext uri="{FF2B5EF4-FFF2-40B4-BE49-F238E27FC236}">
                <a16:creationId xmlns:a16="http://schemas.microsoft.com/office/drawing/2014/main" id="{9E8865D7-41EF-4DF3-8374-0A59C67F93C4}"/>
              </a:ext>
            </a:extLst>
          </p:cNvPr>
          <p:cNvSpPr txBox="1"/>
          <p:nvPr/>
        </p:nvSpPr>
        <p:spPr>
          <a:xfrm>
            <a:off x="968062" y="5203457"/>
            <a:ext cx="7207873" cy="1015663"/>
          </a:xfrm>
          <a:prstGeom prst="rect">
            <a:avLst/>
          </a:prstGeom>
          <a:noFill/>
        </p:spPr>
        <p:txBody>
          <a:bodyPr wrap="square">
            <a:spAutoFit/>
          </a:bodyPr>
          <a:lstStyle/>
          <a:p>
            <a:pPr algn="ctr"/>
            <a:r>
              <a:rPr lang="es-ES" sz="2000" b="1" dirty="0"/>
              <a:t>Amerita preguntarse porqué el sector eléctrico debiera tener </a:t>
            </a:r>
            <a:br>
              <a:rPr lang="es-ES" sz="2000" b="1" dirty="0"/>
            </a:br>
            <a:r>
              <a:rPr lang="es-ES" sz="2000" b="1" dirty="0"/>
              <a:t>este tratamiento tan inusual, que no se tiene para otros </a:t>
            </a:r>
            <a:br>
              <a:rPr lang="es-ES" sz="2000" b="1" dirty="0"/>
            </a:br>
            <a:r>
              <a:rPr lang="es-ES" sz="2000" b="1" dirty="0"/>
              <a:t>sectores prioritarios de la economía.</a:t>
            </a:r>
            <a:endParaRPr lang="es-MX" sz="2000" b="1" dirty="0"/>
          </a:p>
        </p:txBody>
      </p:sp>
      <p:sp>
        <p:nvSpPr>
          <p:cNvPr id="11" name="Slide Number Placeholder 5">
            <a:extLst>
              <a:ext uri="{FF2B5EF4-FFF2-40B4-BE49-F238E27FC236}">
                <a16:creationId xmlns:a16="http://schemas.microsoft.com/office/drawing/2014/main" id="{836E74E4-F2C4-4C9F-885F-ED791ADDBAF7}"/>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14</a:t>
            </a:fld>
            <a:endParaRPr lang="es-ES_tradnl"/>
          </a:p>
        </p:txBody>
      </p:sp>
    </p:spTree>
    <p:extLst>
      <p:ext uri="{BB962C8B-B14F-4D97-AF65-F5344CB8AC3E}">
        <p14:creationId xmlns:p14="http://schemas.microsoft.com/office/powerpoint/2010/main" val="1373461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A0879D3-A246-45F7-8997-4D1C20332ED5}"/>
              </a:ext>
            </a:extLst>
          </p:cNvPr>
          <p:cNvPicPr>
            <a:picLocks noChangeAspect="1"/>
          </p:cNvPicPr>
          <p:nvPr/>
        </p:nvPicPr>
        <p:blipFill>
          <a:blip r:embed="rId2"/>
          <a:stretch>
            <a:fillRect/>
          </a:stretch>
        </p:blipFill>
        <p:spPr>
          <a:xfrm>
            <a:off x="978584" y="1445285"/>
            <a:ext cx="7516536" cy="4911066"/>
          </a:xfrm>
          <a:prstGeom prst="rect">
            <a:avLst/>
          </a:prstGeom>
        </p:spPr>
      </p:pic>
      <p:sp>
        <p:nvSpPr>
          <p:cNvPr id="2" name="Título 1">
            <a:extLst>
              <a:ext uri="{FF2B5EF4-FFF2-40B4-BE49-F238E27FC236}">
                <a16:creationId xmlns:a16="http://schemas.microsoft.com/office/drawing/2014/main" id="{C3C79502-945C-4104-AD01-85A1AB3ED543}"/>
              </a:ext>
            </a:extLst>
          </p:cNvPr>
          <p:cNvSpPr>
            <a:spLocks noGrp="1"/>
          </p:cNvSpPr>
          <p:nvPr>
            <p:ph type="title"/>
          </p:nvPr>
        </p:nvSpPr>
        <p:spPr>
          <a:xfrm>
            <a:off x="637730" y="197880"/>
            <a:ext cx="7886700" cy="770514"/>
          </a:xfrm>
        </p:spPr>
        <p:txBody>
          <a:bodyPr>
            <a:noAutofit/>
          </a:bodyPr>
          <a:lstStyle/>
          <a:p>
            <a:r>
              <a:rPr lang="es-MX" sz="2400" dirty="0"/>
              <a:t>La capacidad actual de la CFE está basada mayoritariamente en centrales antiguas, de baja eficiencia térmica, </a:t>
            </a:r>
            <a:br>
              <a:rPr lang="es-MX" sz="2400" dirty="0"/>
            </a:br>
            <a:r>
              <a:rPr lang="es-MX" sz="2400" dirty="0"/>
              <a:t>que operan con energía fósil</a:t>
            </a:r>
          </a:p>
        </p:txBody>
      </p:sp>
      <p:sp>
        <p:nvSpPr>
          <p:cNvPr id="7" name="CuadroTexto 6">
            <a:extLst>
              <a:ext uri="{FF2B5EF4-FFF2-40B4-BE49-F238E27FC236}">
                <a16:creationId xmlns:a16="http://schemas.microsoft.com/office/drawing/2014/main" id="{3576F09C-D02A-4F2D-B25C-24EF54634432}"/>
              </a:ext>
            </a:extLst>
          </p:cNvPr>
          <p:cNvSpPr txBox="1"/>
          <p:nvPr/>
        </p:nvSpPr>
        <p:spPr>
          <a:xfrm>
            <a:off x="2607565" y="6438615"/>
            <a:ext cx="3047116" cy="276999"/>
          </a:xfrm>
          <a:prstGeom prst="rect">
            <a:avLst/>
          </a:prstGeom>
          <a:noFill/>
        </p:spPr>
        <p:txBody>
          <a:bodyPr wrap="none" rtlCol="0">
            <a:spAutoFit/>
          </a:bodyPr>
          <a:lstStyle/>
          <a:p>
            <a:r>
              <a:rPr lang="es-MX" sz="1200" dirty="0"/>
              <a:t>Fuente: CRE: Permisos otorgados a sept. 2021</a:t>
            </a:r>
          </a:p>
        </p:txBody>
      </p:sp>
      <p:sp>
        <p:nvSpPr>
          <p:cNvPr id="5" name="CuadroTexto 4">
            <a:extLst>
              <a:ext uri="{FF2B5EF4-FFF2-40B4-BE49-F238E27FC236}">
                <a16:creationId xmlns:a16="http://schemas.microsoft.com/office/drawing/2014/main" id="{0D6D6817-B251-476A-9746-1B8A57446A47}"/>
              </a:ext>
            </a:extLst>
          </p:cNvPr>
          <p:cNvSpPr txBox="1"/>
          <p:nvPr/>
        </p:nvSpPr>
        <p:spPr>
          <a:xfrm>
            <a:off x="2821360" y="1949426"/>
            <a:ext cx="3830985" cy="584775"/>
          </a:xfrm>
          <a:prstGeom prst="rect">
            <a:avLst/>
          </a:prstGeom>
          <a:solidFill>
            <a:schemeClr val="accent6">
              <a:lumMod val="40000"/>
              <a:lumOff val="60000"/>
            </a:schemeClr>
          </a:solidFill>
          <a:ln>
            <a:solidFill>
              <a:schemeClr val="accent6">
                <a:lumMod val="50000"/>
              </a:schemeClr>
            </a:solidFill>
          </a:ln>
        </p:spPr>
        <p:txBody>
          <a:bodyPr wrap="none" rtlCol="0">
            <a:spAutoFit/>
          </a:bodyPr>
          <a:lstStyle/>
          <a:p>
            <a:pPr algn="ctr"/>
            <a:r>
              <a:rPr lang="es-MX" sz="1600" b="1" dirty="0"/>
              <a:t>A disposición de CFE para el servicio básico</a:t>
            </a:r>
          </a:p>
          <a:p>
            <a:pPr algn="ctr"/>
            <a:r>
              <a:rPr lang="es-MX" sz="1600" b="1" dirty="0"/>
              <a:t>49,070 MW + 17,371 MW = 66,441 MW</a:t>
            </a:r>
          </a:p>
        </p:txBody>
      </p:sp>
      <p:sp>
        <p:nvSpPr>
          <p:cNvPr id="6" name="CuadroTexto 5">
            <a:extLst>
              <a:ext uri="{FF2B5EF4-FFF2-40B4-BE49-F238E27FC236}">
                <a16:creationId xmlns:a16="http://schemas.microsoft.com/office/drawing/2014/main" id="{9A1D586D-A062-4411-B367-2B74871E63CF}"/>
              </a:ext>
            </a:extLst>
          </p:cNvPr>
          <p:cNvSpPr txBox="1"/>
          <p:nvPr/>
        </p:nvSpPr>
        <p:spPr>
          <a:xfrm>
            <a:off x="6853016" y="2022785"/>
            <a:ext cx="1418465" cy="307777"/>
          </a:xfrm>
          <a:prstGeom prst="rect">
            <a:avLst/>
          </a:prstGeom>
          <a:solidFill>
            <a:schemeClr val="bg1"/>
          </a:solidFill>
        </p:spPr>
        <p:txBody>
          <a:bodyPr wrap="none" rtlCol="0">
            <a:spAutoFit/>
          </a:bodyPr>
          <a:lstStyle/>
          <a:p>
            <a:r>
              <a:rPr lang="es-MX" sz="1400" b="1" dirty="0"/>
              <a:t>Energías Limpias</a:t>
            </a:r>
          </a:p>
        </p:txBody>
      </p:sp>
      <p:sp>
        <p:nvSpPr>
          <p:cNvPr id="10" name="CuadroTexto 9">
            <a:extLst>
              <a:ext uri="{FF2B5EF4-FFF2-40B4-BE49-F238E27FC236}">
                <a16:creationId xmlns:a16="http://schemas.microsoft.com/office/drawing/2014/main" id="{0CC830E7-34D9-41C5-A703-4531619AE846}"/>
              </a:ext>
            </a:extLst>
          </p:cNvPr>
          <p:cNvSpPr txBox="1"/>
          <p:nvPr/>
        </p:nvSpPr>
        <p:spPr>
          <a:xfrm>
            <a:off x="6886966" y="4086510"/>
            <a:ext cx="1350563" cy="307777"/>
          </a:xfrm>
          <a:prstGeom prst="rect">
            <a:avLst/>
          </a:prstGeom>
          <a:solidFill>
            <a:schemeClr val="bg1"/>
          </a:solidFill>
        </p:spPr>
        <p:txBody>
          <a:bodyPr wrap="none" rtlCol="0">
            <a:spAutoFit/>
          </a:bodyPr>
          <a:lstStyle/>
          <a:p>
            <a:r>
              <a:rPr lang="es-MX" sz="1400" b="1" dirty="0"/>
              <a:t>Energías Fósiles</a:t>
            </a:r>
          </a:p>
        </p:txBody>
      </p:sp>
      <p:sp>
        <p:nvSpPr>
          <p:cNvPr id="11" name="Rectángulo 10">
            <a:extLst>
              <a:ext uri="{FF2B5EF4-FFF2-40B4-BE49-F238E27FC236}">
                <a16:creationId xmlns:a16="http://schemas.microsoft.com/office/drawing/2014/main" id="{83A66E74-C3A1-4B62-9665-30C4A558E149}"/>
              </a:ext>
            </a:extLst>
          </p:cNvPr>
          <p:cNvSpPr/>
          <p:nvPr/>
        </p:nvSpPr>
        <p:spPr>
          <a:xfrm>
            <a:off x="6723349" y="2096324"/>
            <a:ext cx="180000" cy="180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91D9D6CD-8686-4B81-94BB-B53FF2F56F56}"/>
              </a:ext>
            </a:extLst>
          </p:cNvPr>
          <p:cNvSpPr/>
          <p:nvPr/>
        </p:nvSpPr>
        <p:spPr>
          <a:xfrm>
            <a:off x="6723349" y="4168385"/>
            <a:ext cx="180000" cy="180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896B44BD-CF52-4DE0-BCD2-C4A3A74F54A6}"/>
              </a:ext>
            </a:extLst>
          </p:cNvPr>
          <p:cNvSpPr/>
          <p:nvPr/>
        </p:nvSpPr>
        <p:spPr>
          <a:xfrm>
            <a:off x="1701938" y="2103654"/>
            <a:ext cx="914400" cy="55263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a:extLst>
              <a:ext uri="{FF2B5EF4-FFF2-40B4-BE49-F238E27FC236}">
                <a16:creationId xmlns:a16="http://schemas.microsoft.com/office/drawing/2014/main" id="{43F60165-0244-4D57-A4A4-5001F665D7C2}"/>
              </a:ext>
            </a:extLst>
          </p:cNvPr>
          <p:cNvSpPr/>
          <p:nvPr/>
        </p:nvSpPr>
        <p:spPr>
          <a:xfrm>
            <a:off x="4404591" y="4086510"/>
            <a:ext cx="914400" cy="55263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6" name="Conector recto 15">
            <a:extLst>
              <a:ext uri="{FF2B5EF4-FFF2-40B4-BE49-F238E27FC236}">
                <a16:creationId xmlns:a16="http://schemas.microsoft.com/office/drawing/2014/main" id="{A1EF33CC-1592-467F-8146-43741801F044}"/>
              </a:ext>
            </a:extLst>
          </p:cNvPr>
          <p:cNvCxnSpPr>
            <a:cxnSpLocks/>
            <a:stCxn id="13" idx="6"/>
            <a:endCxn id="14" idx="1"/>
          </p:cNvCxnSpPr>
          <p:nvPr/>
        </p:nvCxnSpPr>
        <p:spPr>
          <a:xfrm>
            <a:off x="2616338" y="2379972"/>
            <a:ext cx="1922164" cy="178747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5C15C132-CD54-40C2-A090-22749CEC8742}"/>
              </a:ext>
            </a:extLst>
          </p:cNvPr>
          <p:cNvCxnSpPr>
            <a:cxnSpLocks/>
          </p:cNvCxnSpPr>
          <p:nvPr/>
        </p:nvCxnSpPr>
        <p:spPr>
          <a:xfrm>
            <a:off x="1561143" y="4287845"/>
            <a:ext cx="126021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9E42EB5A-82A8-4E9C-873F-A6028766BDD3}"/>
              </a:ext>
            </a:extLst>
          </p:cNvPr>
          <p:cNvSpPr txBox="1"/>
          <p:nvPr/>
        </p:nvSpPr>
        <p:spPr>
          <a:xfrm>
            <a:off x="2025354" y="4037580"/>
            <a:ext cx="582211" cy="261610"/>
          </a:xfrm>
          <a:prstGeom prst="rect">
            <a:avLst/>
          </a:prstGeom>
          <a:noFill/>
        </p:spPr>
        <p:txBody>
          <a:bodyPr wrap="none" rtlCol="0">
            <a:spAutoFit/>
          </a:bodyPr>
          <a:lstStyle/>
          <a:p>
            <a:r>
              <a:rPr lang="es-MX" sz="1100" b="1" dirty="0"/>
              <a:t>22,725</a:t>
            </a:r>
          </a:p>
        </p:txBody>
      </p:sp>
      <p:cxnSp>
        <p:nvCxnSpPr>
          <p:cNvPr id="24" name="Conector recto 23">
            <a:extLst>
              <a:ext uri="{FF2B5EF4-FFF2-40B4-BE49-F238E27FC236}">
                <a16:creationId xmlns:a16="http://schemas.microsoft.com/office/drawing/2014/main" id="{BF404652-2599-4E91-ABD7-D05D51B03205}"/>
              </a:ext>
            </a:extLst>
          </p:cNvPr>
          <p:cNvCxnSpPr>
            <a:cxnSpLocks/>
          </p:cNvCxnSpPr>
          <p:nvPr/>
        </p:nvCxnSpPr>
        <p:spPr>
          <a:xfrm>
            <a:off x="1561143" y="3584568"/>
            <a:ext cx="126021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6E352143-DC8E-47EF-9821-EF292E41F654}"/>
              </a:ext>
            </a:extLst>
          </p:cNvPr>
          <p:cNvSpPr txBox="1"/>
          <p:nvPr/>
        </p:nvSpPr>
        <p:spPr>
          <a:xfrm>
            <a:off x="1844700" y="3325667"/>
            <a:ext cx="582211" cy="261610"/>
          </a:xfrm>
          <a:prstGeom prst="rect">
            <a:avLst/>
          </a:prstGeom>
          <a:noFill/>
        </p:spPr>
        <p:txBody>
          <a:bodyPr wrap="none" rtlCol="0">
            <a:spAutoFit/>
          </a:bodyPr>
          <a:lstStyle/>
          <a:p>
            <a:r>
              <a:rPr lang="es-MX" sz="1100" b="1" dirty="0"/>
              <a:t>34,278</a:t>
            </a:r>
          </a:p>
        </p:txBody>
      </p:sp>
      <p:sp>
        <p:nvSpPr>
          <p:cNvPr id="29" name="CuadroTexto 28">
            <a:extLst>
              <a:ext uri="{FF2B5EF4-FFF2-40B4-BE49-F238E27FC236}">
                <a16:creationId xmlns:a16="http://schemas.microsoft.com/office/drawing/2014/main" id="{762EE47D-E217-4662-A09A-E78D97BC61DF}"/>
              </a:ext>
            </a:extLst>
          </p:cNvPr>
          <p:cNvSpPr txBox="1"/>
          <p:nvPr/>
        </p:nvSpPr>
        <p:spPr>
          <a:xfrm>
            <a:off x="2353951" y="3778678"/>
            <a:ext cx="335348" cy="261610"/>
          </a:xfrm>
          <a:prstGeom prst="rect">
            <a:avLst/>
          </a:prstGeom>
          <a:noFill/>
        </p:spPr>
        <p:txBody>
          <a:bodyPr wrap="none" rtlCol="0">
            <a:spAutoFit/>
          </a:bodyPr>
          <a:lstStyle/>
          <a:p>
            <a:r>
              <a:rPr lang="es-MX" sz="1100" b="1" dirty="0"/>
              <a:t>CC</a:t>
            </a:r>
          </a:p>
        </p:txBody>
      </p:sp>
      <p:sp>
        <p:nvSpPr>
          <p:cNvPr id="30" name="CuadroTexto 29">
            <a:extLst>
              <a:ext uri="{FF2B5EF4-FFF2-40B4-BE49-F238E27FC236}">
                <a16:creationId xmlns:a16="http://schemas.microsoft.com/office/drawing/2014/main" id="{D93B1000-B09F-42B2-8C26-34CFB41FE287}"/>
              </a:ext>
            </a:extLst>
          </p:cNvPr>
          <p:cNvSpPr txBox="1"/>
          <p:nvPr/>
        </p:nvSpPr>
        <p:spPr>
          <a:xfrm>
            <a:off x="4868769" y="5092917"/>
            <a:ext cx="335348" cy="261610"/>
          </a:xfrm>
          <a:prstGeom prst="rect">
            <a:avLst/>
          </a:prstGeom>
          <a:noFill/>
        </p:spPr>
        <p:txBody>
          <a:bodyPr wrap="none" rtlCol="0">
            <a:spAutoFit/>
          </a:bodyPr>
          <a:lstStyle/>
          <a:p>
            <a:r>
              <a:rPr lang="es-MX" sz="1100" b="1" dirty="0"/>
              <a:t>CC</a:t>
            </a:r>
          </a:p>
        </p:txBody>
      </p:sp>
      <p:sp>
        <p:nvSpPr>
          <p:cNvPr id="31" name="CuadroTexto 30">
            <a:extLst>
              <a:ext uri="{FF2B5EF4-FFF2-40B4-BE49-F238E27FC236}">
                <a16:creationId xmlns:a16="http://schemas.microsoft.com/office/drawing/2014/main" id="{FA799F8E-5E4A-47C6-8A9D-51461FCBE42E}"/>
              </a:ext>
            </a:extLst>
          </p:cNvPr>
          <p:cNvSpPr txBox="1"/>
          <p:nvPr/>
        </p:nvSpPr>
        <p:spPr>
          <a:xfrm>
            <a:off x="2338677" y="4306497"/>
            <a:ext cx="429926" cy="430887"/>
          </a:xfrm>
          <a:prstGeom prst="rect">
            <a:avLst/>
          </a:prstGeom>
          <a:noFill/>
        </p:spPr>
        <p:txBody>
          <a:bodyPr wrap="none" rtlCol="0">
            <a:spAutoFit/>
          </a:bodyPr>
          <a:lstStyle/>
          <a:p>
            <a:r>
              <a:rPr lang="es-MX" sz="1100" b="1" dirty="0"/>
              <a:t>CT y</a:t>
            </a:r>
            <a:br>
              <a:rPr lang="es-MX" sz="1100" b="1" dirty="0"/>
            </a:br>
            <a:r>
              <a:rPr lang="es-MX" sz="1100" b="1" dirty="0"/>
              <a:t>TG</a:t>
            </a:r>
          </a:p>
        </p:txBody>
      </p:sp>
      <p:sp>
        <p:nvSpPr>
          <p:cNvPr id="21" name="Slide Number Placeholder 5">
            <a:extLst>
              <a:ext uri="{FF2B5EF4-FFF2-40B4-BE49-F238E27FC236}">
                <a16:creationId xmlns:a16="http://schemas.microsoft.com/office/drawing/2014/main" id="{5EF406AC-AB5A-4B4D-89D7-BCA31330C100}"/>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15</a:t>
            </a:fld>
            <a:endParaRPr lang="es-ES_tradnl"/>
          </a:p>
        </p:txBody>
      </p:sp>
    </p:spTree>
    <p:extLst>
      <p:ext uri="{BB962C8B-B14F-4D97-AF65-F5344CB8AC3E}">
        <p14:creationId xmlns:p14="http://schemas.microsoft.com/office/powerpoint/2010/main" val="366282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CAF9C-5B31-4CC2-B8DC-2D539E19422F}"/>
              </a:ext>
            </a:extLst>
          </p:cNvPr>
          <p:cNvSpPr>
            <a:spLocks noGrp="1"/>
          </p:cNvSpPr>
          <p:nvPr>
            <p:ph type="title"/>
          </p:nvPr>
        </p:nvSpPr>
        <p:spPr>
          <a:xfrm>
            <a:off x="628650" y="167468"/>
            <a:ext cx="7886700" cy="770514"/>
          </a:xfrm>
        </p:spPr>
        <p:txBody>
          <a:bodyPr>
            <a:noAutofit/>
          </a:bodyPr>
          <a:lstStyle/>
          <a:p>
            <a:r>
              <a:rPr lang="es-MX" sz="2400" dirty="0"/>
              <a:t>El crecimiento de la capacidad de generación con energías renovables ha sido casi exclusivamente en centrales eólicas y solares instaladas por el sector privado</a:t>
            </a:r>
          </a:p>
        </p:txBody>
      </p:sp>
      <p:sp>
        <p:nvSpPr>
          <p:cNvPr id="4" name="CuadroTexto 3">
            <a:extLst>
              <a:ext uri="{FF2B5EF4-FFF2-40B4-BE49-F238E27FC236}">
                <a16:creationId xmlns:a16="http://schemas.microsoft.com/office/drawing/2014/main" id="{6AADB065-2A3B-43B6-830C-1C5FED06FFA8}"/>
              </a:ext>
            </a:extLst>
          </p:cNvPr>
          <p:cNvSpPr txBox="1"/>
          <p:nvPr/>
        </p:nvSpPr>
        <p:spPr>
          <a:xfrm>
            <a:off x="2775344" y="6584515"/>
            <a:ext cx="3047116" cy="276999"/>
          </a:xfrm>
          <a:prstGeom prst="rect">
            <a:avLst/>
          </a:prstGeom>
          <a:noFill/>
        </p:spPr>
        <p:txBody>
          <a:bodyPr wrap="none" rtlCol="0">
            <a:spAutoFit/>
          </a:bodyPr>
          <a:lstStyle/>
          <a:p>
            <a:r>
              <a:rPr lang="es-MX" sz="1200" dirty="0"/>
              <a:t>Fuente: CRE: Permisos otorgados a sept. 2021</a:t>
            </a:r>
          </a:p>
        </p:txBody>
      </p:sp>
      <p:pic>
        <p:nvPicPr>
          <p:cNvPr id="3" name="Imagen 2">
            <a:extLst>
              <a:ext uri="{FF2B5EF4-FFF2-40B4-BE49-F238E27FC236}">
                <a16:creationId xmlns:a16="http://schemas.microsoft.com/office/drawing/2014/main" id="{1161AE69-A25D-4C0F-98E2-BF5F35090F12}"/>
              </a:ext>
            </a:extLst>
          </p:cNvPr>
          <p:cNvPicPr>
            <a:picLocks noChangeAspect="1"/>
          </p:cNvPicPr>
          <p:nvPr/>
        </p:nvPicPr>
        <p:blipFill>
          <a:blip r:embed="rId2"/>
          <a:stretch>
            <a:fillRect/>
          </a:stretch>
        </p:blipFill>
        <p:spPr>
          <a:xfrm>
            <a:off x="881668" y="1434517"/>
            <a:ext cx="7380664" cy="4822291"/>
          </a:xfrm>
          <a:prstGeom prst="rect">
            <a:avLst/>
          </a:prstGeom>
        </p:spPr>
      </p:pic>
    </p:spTree>
    <p:extLst>
      <p:ext uri="{BB962C8B-B14F-4D97-AF65-F5344CB8AC3E}">
        <p14:creationId xmlns:p14="http://schemas.microsoft.com/office/powerpoint/2010/main" val="361196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7A3C9-43A0-475F-B383-52A5050816EF}"/>
              </a:ext>
            </a:extLst>
          </p:cNvPr>
          <p:cNvSpPr>
            <a:spLocks noGrp="1"/>
          </p:cNvSpPr>
          <p:nvPr>
            <p:ph type="title"/>
          </p:nvPr>
        </p:nvSpPr>
        <p:spPr/>
        <p:txBody>
          <a:bodyPr>
            <a:noAutofit/>
          </a:bodyPr>
          <a:lstStyle/>
          <a:p>
            <a:r>
              <a:rPr lang="es-MX" sz="2400" dirty="0"/>
              <a:t>La iniciativa cancela todos los permisos de generación y </a:t>
            </a:r>
            <a:br>
              <a:rPr lang="es-MX" sz="2400" dirty="0"/>
            </a:br>
            <a:r>
              <a:rPr lang="es-MX" sz="2400" dirty="0"/>
              <a:t>los contratos celebrados por la CFE con el sector privado </a:t>
            </a:r>
            <a:br>
              <a:rPr lang="es-MX" sz="2400" dirty="0"/>
            </a:br>
            <a:r>
              <a:rPr lang="es-MX" sz="2400" dirty="0"/>
              <a:t>afectando a cientos de inversionistas </a:t>
            </a:r>
          </a:p>
        </p:txBody>
      </p:sp>
      <p:sp>
        <p:nvSpPr>
          <p:cNvPr id="8" name="Marcador de contenido 7">
            <a:extLst>
              <a:ext uri="{FF2B5EF4-FFF2-40B4-BE49-F238E27FC236}">
                <a16:creationId xmlns:a16="http://schemas.microsoft.com/office/drawing/2014/main" id="{C988034F-BBFF-4202-88BF-A74C2BA3BCF5}"/>
              </a:ext>
            </a:extLst>
          </p:cNvPr>
          <p:cNvSpPr>
            <a:spLocks noGrp="1"/>
          </p:cNvSpPr>
          <p:nvPr>
            <p:ph idx="1"/>
          </p:nvPr>
        </p:nvSpPr>
        <p:spPr>
          <a:xfrm>
            <a:off x="716473" y="1453637"/>
            <a:ext cx="7886700" cy="333217"/>
          </a:xfrm>
        </p:spPr>
        <p:txBody>
          <a:bodyPr>
            <a:normAutofit lnSpcReduction="10000"/>
          </a:bodyPr>
          <a:lstStyle/>
          <a:p>
            <a:r>
              <a:rPr lang="es-MX" sz="1800" dirty="0"/>
              <a:t>Permisos de generación del sector privado que serán afectados :</a:t>
            </a:r>
          </a:p>
          <a:p>
            <a:endParaRPr lang="es-MX" sz="2000" dirty="0"/>
          </a:p>
          <a:p>
            <a:endParaRPr lang="es-MX" sz="2300" dirty="0"/>
          </a:p>
          <a:p>
            <a:endParaRPr lang="es-MX" sz="2300" dirty="0"/>
          </a:p>
          <a:p>
            <a:endParaRPr lang="es-MX" sz="2300" dirty="0"/>
          </a:p>
          <a:p>
            <a:endParaRPr lang="es-MX" sz="2300" dirty="0"/>
          </a:p>
          <a:p>
            <a:endParaRPr lang="es-MX" sz="2300" dirty="0"/>
          </a:p>
          <a:p>
            <a:endParaRPr lang="es-MX" sz="2300" dirty="0"/>
          </a:p>
          <a:p>
            <a:endParaRPr lang="es-MX" sz="2300" dirty="0"/>
          </a:p>
          <a:p>
            <a:endParaRPr lang="es-MX" dirty="0"/>
          </a:p>
        </p:txBody>
      </p:sp>
      <p:graphicFrame>
        <p:nvGraphicFramePr>
          <p:cNvPr id="10" name="Tabla 10">
            <a:extLst>
              <a:ext uri="{FF2B5EF4-FFF2-40B4-BE49-F238E27FC236}">
                <a16:creationId xmlns:a16="http://schemas.microsoft.com/office/drawing/2014/main" id="{800E2720-91F2-4399-ADFD-15E0F370554D}"/>
              </a:ext>
            </a:extLst>
          </p:cNvPr>
          <p:cNvGraphicFramePr>
            <a:graphicFrameLocks noGrp="1"/>
          </p:cNvGraphicFramePr>
          <p:nvPr>
            <p:extLst>
              <p:ext uri="{D42A27DB-BD31-4B8C-83A1-F6EECF244321}">
                <p14:modId xmlns:p14="http://schemas.microsoft.com/office/powerpoint/2010/main" val="2973886101"/>
              </p:ext>
            </p:extLst>
          </p:nvPr>
        </p:nvGraphicFramePr>
        <p:xfrm>
          <a:off x="1166070" y="1795693"/>
          <a:ext cx="7248088" cy="1870296"/>
        </p:xfrm>
        <a:graphic>
          <a:graphicData uri="http://schemas.openxmlformats.org/drawingml/2006/table">
            <a:tbl>
              <a:tblPr firstRow="1" bandRow="1">
                <a:tableStyleId>{93296810-A885-4BE3-A3E7-6D5BEEA58F35}</a:tableStyleId>
              </a:tblPr>
              <a:tblGrid>
                <a:gridCol w="2279060">
                  <a:extLst>
                    <a:ext uri="{9D8B030D-6E8A-4147-A177-3AD203B41FA5}">
                      <a16:colId xmlns:a16="http://schemas.microsoft.com/office/drawing/2014/main" val="1158120930"/>
                    </a:ext>
                  </a:extLst>
                </a:gridCol>
                <a:gridCol w="1685996">
                  <a:extLst>
                    <a:ext uri="{9D8B030D-6E8A-4147-A177-3AD203B41FA5}">
                      <a16:colId xmlns:a16="http://schemas.microsoft.com/office/drawing/2014/main" val="1050979563"/>
                    </a:ext>
                  </a:extLst>
                </a:gridCol>
                <a:gridCol w="1728357">
                  <a:extLst>
                    <a:ext uri="{9D8B030D-6E8A-4147-A177-3AD203B41FA5}">
                      <a16:colId xmlns:a16="http://schemas.microsoft.com/office/drawing/2014/main" val="1732486604"/>
                    </a:ext>
                  </a:extLst>
                </a:gridCol>
                <a:gridCol w="1554675">
                  <a:extLst>
                    <a:ext uri="{9D8B030D-6E8A-4147-A177-3AD203B41FA5}">
                      <a16:colId xmlns:a16="http://schemas.microsoft.com/office/drawing/2014/main" val="150555591"/>
                    </a:ext>
                  </a:extLst>
                </a:gridCol>
              </a:tblGrid>
              <a:tr h="557808">
                <a:tc>
                  <a:txBody>
                    <a:bodyPr/>
                    <a:lstStyle/>
                    <a:p>
                      <a:r>
                        <a:rPr lang="es-MX" sz="1400" dirty="0"/>
                        <a:t>Situación del Permiso</a:t>
                      </a:r>
                    </a:p>
                  </a:txBody>
                  <a:tcPr/>
                </a:tc>
                <a:tc>
                  <a:txBody>
                    <a:bodyPr/>
                    <a:lstStyle/>
                    <a:p>
                      <a:pPr algn="ctr"/>
                      <a:r>
                        <a:rPr lang="es-MX" sz="1400" dirty="0"/>
                        <a:t>No. de permisos</a:t>
                      </a:r>
                    </a:p>
                  </a:txBody>
                  <a:tcPr/>
                </a:tc>
                <a:tc>
                  <a:txBody>
                    <a:bodyPr/>
                    <a:lstStyle/>
                    <a:p>
                      <a:pPr algn="ctr"/>
                      <a:r>
                        <a:rPr lang="es-MX" sz="1400" dirty="0"/>
                        <a:t>Capacidad (MW)</a:t>
                      </a:r>
                    </a:p>
                  </a:txBody>
                  <a:tcPr/>
                </a:tc>
                <a:tc>
                  <a:txBody>
                    <a:bodyPr/>
                    <a:lstStyle/>
                    <a:p>
                      <a:pPr algn="ctr"/>
                      <a:r>
                        <a:rPr lang="es-MX" sz="1400" dirty="0"/>
                        <a:t>Inversión* </a:t>
                      </a:r>
                      <a:br>
                        <a:rPr lang="es-MX" sz="1400" dirty="0"/>
                      </a:br>
                      <a:r>
                        <a:rPr lang="es-MX" sz="1400" dirty="0"/>
                        <a:t>(MM USD)</a:t>
                      </a:r>
                    </a:p>
                  </a:txBody>
                  <a:tcPr/>
                </a:tc>
                <a:extLst>
                  <a:ext uri="{0D108BD9-81ED-4DB2-BD59-A6C34878D82A}">
                    <a16:rowId xmlns:a16="http://schemas.microsoft.com/office/drawing/2014/main" val="400387046"/>
                  </a:ext>
                </a:extLst>
              </a:tr>
              <a:tr h="328122">
                <a:tc>
                  <a:txBody>
                    <a:bodyPr/>
                    <a:lstStyle/>
                    <a:p>
                      <a:r>
                        <a:rPr lang="es-MX" sz="1400" dirty="0"/>
                        <a:t>En operación</a:t>
                      </a:r>
                    </a:p>
                  </a:txBody>
                  <a:tcPr/>
                </a:tc>
                <a:tc>
                  <a:txBody>
                    <a:bodyPr/>
                    <a:lstStyle/>
                    <a:p>
                      <a:pPr algn="ctr"/>
                      <a:r>
                        <a:rPr lang="es-MX" sz="1400" dirty="0"/>
                        <a:t>676</a:t>
                      </a:r>
                    </a:p>
                  </a:txBody>
                  <a:tcPr/>
                </a:tc>
                <a:tc>
                  <a:txBody>
                    <a:bodyPr/>
                    <a:lstStyle/>
                    <a:p>
                      <a:pPr algn="ctr"/>
                      <a:r>
                        <a:rPr lang="es-MX" sz="1400" dirty="0"/>
                        <a:t>43,690</a:t>
                      </a:r>
                    </a:p>
                  </a:txBody>
                  <a:tcPr/>
                </a:tc>
                <a:tc>
                  <a:txBody>
                    <a:bodyPr/>
                    <a:lstStyle/>
                    <a:p>
                      <a:pPr algn="ctr"/>
                      <a:r>
                        <a:rPr lang="es-MX" sz="1400" dirty="0"/>
                        <a:t>$51,400</a:t>
                      </a:r>
                    </a:p>
                  </a:txBody>
                  <a:tcPr/>
                </a:tc>
                <a:extLst>
                  <a:ext uri="{0D108BD9-81ED-4DB2-BD59-A6C34878D82A}">
                    <a16:rowId xmlns:a16="http://schemas.microsoft.com/office/drawing/2014/main" val="2043223963"/>
                  </a:ext>
                </a:extLst>
              </a:tr>
              <a:tr h="328122">
                <a:tc>
                  <a:txBody>
                    <a:bodyPr/>
                    <a:lstStyle/>
                    <a:p>
                      <a:r>
                        <a:rPr lang="es-MX" sz="1400" dirty="0"/>
                        <a:t>En construcción</a:t>
                      </a:r>
                    </a:p>
                  </a:txBody>
                  <a:tcPr/>
                </a:tc>
                <a:tc>
                  <a:txBody>
                    <a:bodyPr/>
                    <a:lstStyle/>
                    <a:p>
                      <a:pPr algn="ctr"/>
                      <a:r>
                        <a:rPr lang="es-MX" sz="1400" dirty="0"/>
                        <a:t>134</a:t>
                      </a:r>
                    </a:p>
                  </a:txBody>
                  <a:tcPr/>
                </a:tc>
                <a:tc>
                  <a:txBody>
                    <a:bodyPr/>
                    <a:lstStyle/>
                    <a:p>
                      <a:pPr algn="ctr"/>
                      <a:r>
                        <a:rPr lang="es-MX" sz="1400" dirty="0"/>
                        <a:t>  7,621</a:t>
                      </a:r>
                    </a:p>
                  </a:txBody>
                  <a:tcPr/>
                </a:tc>
                <a:tc>
                  <a:txBody>
                    <a:bodyPr/>
                    <a:lstStyle/>
                    <a:p>
                      <a:pPr algn="ctr"/>
                      <a:r>
                        <a:rPr lang="es-MX" sz="1400" dirty="0"/>
                        <a:t>  $9,800</a:t>
                      </a:r>
                    </a:p>
                  </a:txBody>
                  <a:tcPr/>
                </a:tc>
                <a:extLst>
                  <a:ext uri="{0D108BD9-81ED-4DB2-BD59-A6C34878D82A}">
                    <a16:rowId xmlns:a16="http://schemas.microsoft.com/office/drawing/2014/main" val="1665123708"/>
                  </a:ext>
                </a:extLst>
              </a:tr>
              <a:tr h="328122">
                <a:tc>
                  <a:txBody>
                    <a:bodyPr/>
                    <a:lstStyle/>
                    <a:p>
                      <a:r>
                        <a:rPr lang="es-MX" sz="1400" dirty="0"/>
                        <a:t>Pendientes de iniciar</a:t>
                      </a:r>
                    </a:p>
                  </a:txBody>
                  <a:tcPr/>
                </a:tc>
                <a:tc>
                  <a:txBody>
                    <a:bodyPr/>
                    <a:lstStyle/>
                    <a:p>
                      <a:pPr algn="ctr"/>
                      <a:r>
                        <a:rPr lang="es-MX" sz="1400" dirty="0"/>
                        <a:t>206</a:t>
                      </a:r>
                    </a:p>
                  </a:txBody>
                  <a:tcPr/>
                </a:tc>
                <a:tc>
                  <a:txBody>
                    <a:bodyPr/>
                    <a:lstStyle/>
                    <a:p>
                      <a:pPr algn="ctr"/>
                      <a:r>
                        <a:rPr lang="es-MX" sz="1400" dirty="0"/>
                        <a:t>28,013</a:t>
                      </a:r>
                    </a:p>
                  </a:txBody>
                  <a:tcPr/>
                </a:tc>
                <a:tc>
                  <a:txBody>
                    <a:bodyPr/>
                    <a:lstStyle/>
                    <a:p>
                      <a:pPr algn="ctr"/>
                      <a:r>
                        <a:rPr lang="es-MX" sz="1400" dirty="0"/>
                        <a:t>$30,300</a:t>
                      </a:r>
                    </a:p>
                  </a:txBody>
                  <a:tcPr/>
                </a:tc>
                <a:extLst>
                  <a:ext uri="{0D108BD9-81ED-4DB2-BD59-A6C34878D82A}">
                    <a16:rowId xmlns:a16="http://schemas.microsoft.com/office/drawing/2014/main" val="2192641300"/>
                  </a:ext>
                </a:extLst>
              </a:tr>
              <a:tr h="328122">
                <a:tc>
                  <a:txBody>
                    <a:bodyPr/>
                    <a:lstStyle/>
                    <a:p>
                      <a:r>
                        <a:rPr lang="es-MX" sz="1400" b="1" dirty="0">
                          <a:solidFill>
                            <a:schemeClr val="accent2">
                              <a:lumMod val="50000"/>
                            </a:schemeClr>
                          </a:solidFill>
                        </a:rPr>
                        <a:t>Total</a:t>
                      </a:r>
                    </a:p>
                  </a:txBody>
                  <a:tcPr/>
                </a:tc>
                <a:tc>
                  <a:txBody>
                    <a:bodyPr/>
                    <a:lstStyle/>
                    <a:p>
                      <a:pPr algn="ctr"/>
                      <a:r>
                        <a:rPr lang="es-MX" sz="1400" b="1" dirty="0">
                          <a:solidFill>
                            <a:schemeClr val="accent2">
                              <a:lumMod val="50000"/>
                            </a:schemeClr>
                          </a:solidFill>
                        </a:rPr>
                        <a:t>1,017</a:t>
                      </a:r>
                    </a:p>
                  </a:txBody>
                  <a:tcPr/>
                </a:tc>
                <a:tc>
                  <a:txBody>
                    <a:bodyPr/>
                    <a:lstStyle/>
                    <a:p>
                      <a:pPr algn="ctr"/>
                      <a:r>
                        <a:rPr lang="es-MX" sz="1400" b="1" dirty="0">
                          <a:solidFill>
                            <a:schemeClr val="accent2">
                              <a:lumMod val="50000"/>
                            </a:schemeClr>
                          </a:solidFill>
                        </a:rPr>
                        <a:t>79,324</a:t>
                      </a:r>
                    </a:p>
                  </a:txBody>
                  <a:tcPr/>
                </a:tc>
                <a:tc>
                  <a:txBody>
                    <a:bodyPr/>
                    <a:lstStyle/>
                    <a:p>
                      <a:pPr algn="ctr"/>
                      <a:r>
                        <a:rPr lang="es-MX" sz="1400" b="1" dirty="0">
                          <a:solidFill>
                            <a:schemeClr val="accent2">
                              <a:lumMod val="50000"/>
                            </a:schemeClr>
                          </a:solidFill>
                        </a:rPr>
                        <a:t>$91,500</a:t>
                      </a:r>
                    </a:p>
                  </a:txBody>
                  <a:tcPr/>
                </a:tc>
                <a:extLst>
                  <a:ext uri="{0D108BD9-81ED-4DB2-BD59-A6C34878D82A}">
                    <a16:rowId xmlns:a16="http://schemas.microsoft.com/office/drawing/2014/main" val="1527927798"/>
                  </a:ext>
                </a:extLst>
              </a:tr>
            </a:tbl>
          </a:graphicData>
        </a:graphic>
      </p:graphicFrame>
      <p:sp>
        <p:nvSpPr>
          <p:cNvPr id="9" name="Marcador de contenido 7">
            <a:extLst>
              <a:ext uri="{FF2B5EF4-FFF2-40B4-BE49-F238E27FC236}">
                <a16:creationId xmlns:a16="http://schemas.microsoft.com/office/drawing/2014/main" id="{98E2759D-9468-4276-AB52-85841298FC0B}"/>
              </a:ext>
            </a:extLst>
          </p:cNvPr>
          <p:cNvSpPr txBox="1">
            <a:spLocks/>
          </p:cNvSpPr>
          <p:nvPr/>
        </p:nvSpPr>
        <p:spPr>
          <a:xfrm>
            <a:off x="825006" y="4282714"/>
            <a:ext cx="7886700" cy="200105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lnSpc>
                <a:spcPct val="90000"/>
              </a:lnSpc>
              <a:spcBef>
                <a:spcPts val="1000"/>
              </a:spcBef>
              <a:buClr>
                <a:schemeClr val="accent6">
                  <a:lumMod val="50000"/>
                </a:schemeClr>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s-MX" sz="1900" dirty="0"/>
              <a:t>Se estaría violando el principio de no retroactividad que </a:t>
            </a:r>
            <a:r>
              <a:rPr lang="es-ES" sz="1900" dirty="0"/>
              <a:t>establece el artículo 14 de la Constitución, que garantiza que ninguna ley tendrá efecto retroactivo en perjuicio de persona alguna.</a:t>
            </a:r>
            <a:endParaRPr lang="es-MX" sz="1900" dirty="0"/>
          </a:p>
          <a:p>
            <a:pPr algn="just">
              <a:lnSpc>
                <a:spcPct val="110000"/>
              </a:lnSpc>
            </a:pPr>
            <a:r>
              <a:rPr lang="es-MX" sz="1900" dirty="0"/>
              <a:t>Los productores independientes de energía y las centrales con contratos resultantes de las subastas podrán exigir que se les aplique la cláusula en sus contratos de cambio de Ley.</a:t>
            </a:r>
          </a:p>
          <a:p>
            <a:pPr algn="just">
              <a:lnSpc>
                <a:spcPct val="110000"/>
              </a:lnSpc>
            </a:pPr>
            <a:r>
              <a:rPr lang="es-MX" sz="1900" dirty="0"/>
              <a:t>Los inversionistas extranjeros podrán recurrir a arbitraje internacional al amparo de los Acuerdos Internacionales de Libre Comercio.</a:t>
            </a:r>
          </a:p>
          <a:p>
            <a:endParaRPr lang="es-MX" dirty="0"/>
          </a:p>
        </p:txBody>
      </p:sp>
      <p:sp>
        <p:nvSpPr>
          <p:cNvPr id="13" name="Slide Number Placeholder 5">
            <a:extLst>
              <a:ext uri="{FF2B5EF4-FFF2-40B4-BE49-F238E27FC236}">
                <a16:creationId xmlns:a16="http://schemas.microsoft.com/office/drawing/2014/main" id="{A48EB9FC-1DAE-481F-BCC0-02ABC0A98FD0}"/>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17</a:t>
            </a:fld>
            <a:endParaRPr lang="es-ES_tradnl"/>
          </a:p>
        </p:txBody>
      </p:sp>
      <p:sp>
        <p:nvSpPr>
          <p:cNvPr id="12" name="CuadroTexto 11">
            <a:extLst>
              <a:ext uri="{FF2B5EF4-FFF2-40B4-BE49-F238E27FC236}">
                <a16:creationId xmlns:a16="http://schemas.microsoft.com/office/drawing/2014/main" id="{2489A0BB-44A0-4265-A113-608425F4462D}"/>
              </a:ext>
            </a:extLst>
          </p:cNvPr>
          <p:cNvSpPr txBox="1"/>
          <p:nvPr/>
        </p:nvSpPr>
        <p:spPr>
          <a:xfrm>
            <a:off x="3313140" y="3674828"/>
            <a:ext cx="2808782" cy="261610"/>
          </a:xfrm>
          <a:prstGeom prst="rect">
            <a:avLst/>
          </a:prstGeom>
          <a:noFill/>
        </p:spPr>
        <p:txBody>
          <a:bodyPr wrap="none" rtlCol="0">
            <a:spAutoFit/>
          </a:bodyPr>
          <a:lstStyle/>
          <a:p>
            <a:r>
              <a:rPr lang="es-MX" sz="1100" dirty="0"/>
              <a:t>Fuente: CRE: Permisos otorgados a sept. 2021</a:t>
            </a:r>
          </a:p>
        </p:txBody>
      </p:sp>
    </p:spTree>
    <p:extLst>
      <p:ext uri="{BB962C8B-B14F-4D97-AF65-F5344CB8AC3E}">
        <p14:creationId xmlns:p14="http://schemas.microsoft.com/office/powerpoint/2010/main" val="268836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7A3C9-43A0-475F-B383-52A5050816EF}"/>
              </a:ext>
            </a:extLst>
          </p:cNvPr>
          <p:cNvSpPr>
            <a:spLocks noGrp="1"/>
          </p:cNvSpPr>
          <p:nvPr>
            <p:ph type="title"/>
          </p:nvPr>
        </p:nvSpPr>
        <p:spPr>
          <a:xfrm>
            <a:off x="310393" y="136524"/>
            <a:ext cx="8347046" cy="907475"/>
          </a:xfrm>
        </p:spPr>
        <p:txBody>
          <a:bodyPr>
            <a:noAutofit/>
          </a:bodyPr>
          <a:lstStyle/>
          <a:p>
            <a:r>
              <a:rPr lang="es-ES" sz="2400" dirty="0"/>
              <a:t>Sin previa resolución judicial se cancelan los derechos de los socios de centrales con permiso de autoabastecimiento </a:t>
            </a:r>
            <a:br>
              <a:rPr lang="es-ES" sz="2400" dirty="0"/>
            </a:br>
            <a:r>
              <a:rPr lang="es-ES" sz="2400" dirty="0"/>
              <a:t>que la CFE considera ilegítimos</a:t>
            </a:r>
            <a:endParaRPr lang="es-MX" sz="2400" dirty="0"/>
          </a:p>
        </p:txBody>
      </p:sp>
      <p:sp>
        <p:nvSpPr>
          <p:cNvPr id="8" name="Marcador de contenido 7">
            <a:extLst>
              <a:ext uri="{FF2B5EF4-FFF2-40B4-BE49-F238E27FC236}">
                <a16:creationId xmlns:a16="http://schemas.microsoft.com/office/drawing/2014/main" id="{C988034F-BBFF-4202-88BF-A74C2BA3BCF5}"/>
              </a:ext>
            </a:extLst>
          </p:cNvPr>
          <p:cNvSpPr>
            <a:spLocks noGrp="1"/>
          </p:cNvSpPr>
          <p:nvPr>
            <p:ph idx="1"/>
          </p:nvPr>
        </p:nvSpPr>
        <p:spPr>
          <a:xfrm>
            <a:off x="383640" y="1496177"/>
            <a:ext cx="8200549" cy="907475"/>
          </a:xfrm>
        </p:spPr>
        <p:txBody>
          <a:bodyPr>
            <a:normAutofit/>
          </a:bodyPr>
          <a:lstStyle/>
          <a:p>
            <a:r>
              <a:rPr lang="es-MX" sz="1900" dirty="0"/>
              <a:t>Permisos de Autoabastecimiento que serán afectados</a:t>
            </a:r>
            <a:r>
              <a:rPr lang="es-MX" sz="2600" dirty="0"/>
              <a:t>:</a:t>
            </a:r>
          </a:p>
          <a:p>
            <a:endParaRPr lang="es-MX" dirty="0"/>
          </a:p>
        </p:txBody>
      </p:sp>
      <p:graphicFrame>
        <p:nvGraphicFramePr>
          <p:cNvPr id="10" name="Tabla 10">
            <a:extLst>
              <a:ext uri="{FF2B5EF4-FFF2-40B4-BE49-F238E27FC236}">
                <a16:creationId xmlns:a16="http://schemas.microsoft.com/office/drawing/2014/main" id="{800E2720-91F2-4399-ADFD-15E0F370554D}"/>
              </a:ext>
            </a:extLst>
          </p:cNvPr>
          <p:cNvGraphicFramePr>
            <a:graphicFrameLocks noGrp="1"/>
          </p:cNvGraphicFramePr>
          <p:nvPr>
            <p:extLst>
              <p:ext uri="{D42A27DB-BD31-4B8C-83A1-F6EECF244321}">
                <p14:modId xmlns:p14="http://schemas.microsoft.com/office/powerpoint/2010/main" val="3274420171"/>
              </p:ext>
            </p:extLst>
          </p:nvPr>
        </p:nvGraphicFramePr>
        <p:xfrm>
          <a:off x="1046603" y="2087990"/>
          <a:ext cx="7179422" cy="2151569"/>
        </p:xfrm>
        <a:graphic>
          <a:graphicData uri="http://schemas.openxmlformats.org/drawingml/2006/table">
            <a:tbl>
              <a:tblPr firstRow="1" bandRow="1">
                <a:tableStyleId>{00A15C55-8517-42AA-B614-E9B94910E393}</a:tableStyleId>
              </a:tblPr>
              <a:tblGrid>
                <a:gridCol w="2785094">
                  <a:extLst>
                    <a:ext uri="{9D8B030D-6E8A-4147-A177-3AD203B41FA5}">
                      <a16:colId xmlns:a16="http://schemas.microsoft.com/office/drawing/2014/main" val="1158120930"/>
                    </a:ext>
                  </a:extLst>
                </a:gridCol>
                <a:gridCol w="1636378">
                  <a:extLst>
                    <a:ext uri="{9D8B030D-6E8A-4147-A177-3AD203B41FA5}">
                      <a16:colId xmlns:a16="http://schemas.microsoft.com/office/drawing/2014/main" val="1050979563"/>
                    </a:ext>
                  </a:extLst>
                </a:gridCol>
                <a:gridCol w="1378975">
                  <a:extLst>
                    <a:ext uri="{9D8B030D-6E8A-4147-A177-3AD203B41FA5}">
                      <a16:colId xmlns:a16="http://schemas.microsoft.com/office/drawing/2014/main" val="1732486604"/>
                    </a:ext>
                  </a:extLst>
                </a:gridCol>
                <a:gridCol w="1378975">
                  <a:extLst>
                    <a:ext uri="{9D8B030D-6E8A-4147-A177-3AD203B41FA5}">
                      <a16:colId xmlns:a16="http://schemas.microsoft.com/office/drawing/2014/main" val="866967503"/>
                    </a:ext>
                  </a:extLst>
                </a:gridCol>
              </a:tblGrid>
              <a:tr h="609481">
                <a:tc>
                  <a:txBody>
                    <a:bodyPr/>
                    <a:lstStyle/>
                    <a:p>
                      <a:r>
                        <a:rPr lang="es-MX" sz="1600" dirty="0">
                          <a:solidFill>
                            <a:schemeClr val="tx1"/>
                          </a:solidFill>
                        </a:rPr>
                        <a:t>Situación del Permiso</a:t>
                      </a:r>
                    </a:p>
                  </a:txBody>
                  <a:tcPr/>
                </a:tc>
                <a:tc>
                  <a:txBody>
                    <a:bodyPr/>
                    <a:lstStyle/>
                    <a:p>
                      <a:pPr algn="ctr"/>
                      <a:r>
                        <a:rPr lang="es-MX" sz="1600" dirty="0">
                          <a:solidFill>
                            <a:schemeClr val="tx1"/>
                          </a:solidFill>
                        </a:rPr>
                        <a:t>No. de permisos</a:t>
                      </a:r>
                    </a:p>
                  </a:txBody>
                  <a:tcPr/>
                </a:tc>
                <a:tc>
                  <a:txBody>
                    <a:bodyPr/>
                    <a:lstStyle/>
                    <a:p>
                      <a:pPr algn="ctr"/>
                      <a:r>
                        <a:rPr lang="es-MX" sz="1600" dirty="0">
                          <a:solidFill>
                            <a:schemeClr val="tx1"/>
                          </a:solidFill>
                        </a:rPr>
                        <a:t>Capacidad (MW)</a:t>
                      </a:r>
                    </a:p>
                  </a:txBody>
                  <a:tcPr/>
                </a:tc>
                <a:tc>
                  <a:txBody>
                    <a:bodyPr/>
                    <a:lstStyle/>
                    <a:p>
                      <a:pPr algn="ctr"/>
                      <a:r>
                        <a:rPr lang="es-MX" sz="1600" dirty="0">
                          <a:solidFill>
                            <a:schemeClr val="tx1"/>
                          </a:solidFill>
                        </a:rPr>
                        <a:t>Inversión </a:t>
                      </a:r>
                      <a:br>
                        <a:rPr lang="es-MX" sz="1600" dirty="0">
                          <a:solidFill>
                            <a:schemeClr val="tx1"/>
                          </a:solidFill>
                        </a:rPr>
                      </a:br>
                      <a:r>
                        <a:rPr lang="es-MX" sz="1600" dirty="0">
                          <a:solidFill>
                            <a:schemeClr val="tx1"/>
                          </a:solidFill>
                        </a:rPr>
                        <a:t>(MM USD)</a:t>
                      </a:r>
                    </a:p>
                  </a:txBody>
                  <a:tcPr/>
                </a:tc>
                <a:extLst>
                  <a:ext uri="{0D108BD9-81ED-4DB2-BD59-A6C34878D82A}">
                    <a16:rowId xmlns:a16="http://schemas.microsoft.com/office/drawing/2014/main" val="400387046"/>
                  </a:ext>
                </a:extLst>
              </a:tr>
              <a:tr h="385522">
                <a:tc>
                  <a:txBody>
                    <a:bodyPr/>
                    <a:lstStyle/>
                    <a:p>
                      <a:r>
                        <a:rPr lang="es-MX" sz="1600" dirty="0"/>
                        <a:t>En operación</a:t>
                      </a:r>
                    </a:p>
                  </a:txBody>
                  <a:tcPr/>
                </a:tc>
                <a:tc>
                  <a:txBody>
                    <a:bodyPr/>
                    <a:lstStyle/>
                    <a:p>
                      <a:pPr algn="ctr"/>
                      <a:r>
                        <a:rPr lang="es-MX" sz="1600" dirty="0"/>
                        <a:t>314</a:t>
                      </a:r>
                    </a:p>
                  </a:txBody>
                  <a:tcPr/>
                </a:tc>
                <a:tc>
                  <a:txBody>
                    <a:bodyPr/>
                    <a:lstStyle/>
                    <a:p>
                      <a:pPr algn="ctr"/>
                      <a:r>
                        <a:rPr lang="es-MX" sz="1600" dirty="0"/>
                        <a:t>9,881</a:t>
                      </a:r>
                    </a:p>
                  </a:txBody>
                  <a:tcPr/>
                </a:tc>
                <a:tc>
                  <a:txBody>
                    <a:bodyPr/>
                    <a:lstStyle/>
                    <a:p>
                      <a:pPr algn="ctr"/>
                      <a:r>
                        <a:rPr lang="es-MX" sz="1600" dirty="0"/>
                        <a:t>$15,400</a:t>
                      </a:r>
                    </a:p>
                  </a:txBody>
                  <a:tcPr/>
                </a:tc>
                <a:extLst>
                  <a:ext uri="{0D108BD9-81ED-4DB2-BD59-A6C34878D82A}">
                    <a16:rowId xmlns:a16="http://schemas.microsoft.com/office/drawing/2014/main" val="2043223963"/>
                  </a:ext>
                </a:extLst>
              </a:tr>
              <a:tr h="385522">
                <a:tc>
                  <a:txBody>
                    <a:bodyPr/>
                    <a:lstStyle/>
                    <a:p>
                      <a:r>
                        <a:rPr lang="es-MX" sz="1600" dirty="0"/>
                        <a:t>En construcción</a:t>
                      </a:r>
                    </a:p>
                  </a:txBody>
                  <a:tcPr/>
                </a:tc>
                <a:tc>
                  <a:txBody>
                    <a:bodyPr/>
                    <a:lstStyle/>
                    <a:p>
                      <a:pPr algn="ctr"/>
                      <a:r>
                        <a:rPr lang="es-MX" sz="1600" dirty="0"/>
                        <a:t>  40</a:t>
                      </a:r>
                    </a:p>
                  </a:txBody>
                  <a:tcPr/>
                </a:tc>
                <a:tc>
                  <a:txBody>
                    <a:bodyPr/>
                    <a:lstStyle/>
                    <a:p>
                      <a:pPr algn="ctr"/>
                      <a:r>
                        <a:rPr lang="es-MX" sz="1600" dirty="0"/>
                        <a:t>1,411</a:t>
                      </a:r>
                    </a:p>
                  </a:txBody>
                  <a:tcPr/>
                </a:tc>
                <a:tc>
                  <a:txBody>
                    <a:bodyPr/>
                    <a:lstStyle/>
                    <a:p>
                      <a:pPr algn="ctr"/>
                      <a:r>
                        <a:rPr lang="es-MX" sz="1600" dirty="0"/>
                        <a:t>  $2,400</a:t>
                      </a:r>
                    </a:p>
                  </a:txBody>
                  <a:tcPr/>
                </a:tc>
                <a:extLst>
                  <a:ext uri="{0D108BD9-81ED-4DB2-BD59-A6C34878D82A}">
                    <a16:rowId xmlns:a16="http://schemas.microsoft.com/office/drawing/2014/main" val="1665123708"/>
                  </a:ext>
                </a:extLst>
              </a:tr>
              <a:tr h="385522">
                <a:tc>
                  <a:txBody>
                    <a:bodyPr/>
                    <a:lstStyle/>
                    <a:p>
                      <a:r>
                        <a:rPr lang="es-MX" sz="1600" dirty="0"/>
                        <a:t>Pendientes de iniciar</a:t>
                      </a:r>
                    </a:p>
                  </a:txBody>
                  <a:tcPr/>
                </a:tc>
                <a:tc>
                  <a:txBody>
                    <a:bodyPr/>
                    <a:lstStyle/>
                    <a:p>
                      <a:pPr algn="ctr"/>
                      <a:r>
                        <a:rPr lang="es-MX" sz="1600" dirty="0"/>
                        <a:t>  31</a:t>
                      </a:r>
                    </a:p>
                  </a:txBody>
                  <a:tcPr/>
                </a:tc>
                <a:tc>
                  <a:txBody>
                    <a:bodyPr/>
                    <a:lstStyle/>
                    <a:p>
                      <a:pPr algn="ctr"/>
                      <a:r>
                        <a:rPr lang="es-MX" sz="1600" dirty="0"/>
                        <a:t>1,895</a:t>
                      </a:r>
                    </a:p>
                  </a:txBody>
                  <a:tcPr/>
                </a:tc>
                <a:tc>
                  <a:txBody>
                    <a:bodyPr/>
                    <a:lstStyle/>
                    <a:p>
                      <a:pPr algn="ctr"/>
                      <a:r>
                        <a:rPr lang="es-MX" sz="1600" dirty="0"/>
                        <a:t> $3,500</a:t>
                      </a:r>
                    </a:p>
                  </a:txBody>
                  <a:tcPr/>
                </a:tc>
                <a:extLst>
                  <a:ext uri="{0D108BD9-81ED-4DB2-BD59-A6C34878D82A}">
                    <a16:rowId xmlns:a16="http://schemas.microsoft.com/office/drawing/2014/main" val="2192641300"/>
                  </a:ext>
                </a:extLst>
              </a:tr>
              <a:tr h="385522">
                <a:tc>
                  <a:txBody>
                    <a:bodyPr/>
                    <a:lstStyle/>
                    <a:p>
                      <a:r>
                        <a:rPr lang="es-MX" sz="1600" b="1" dirty="0">
                          <a:solidFill>
                            <a:schemeClr val="accent2">
                              <a:lumMod val="50000"/>
                            </a:schemeClr>
                          </a:solidFill>
                        </a:rPr>
                        <a:t>Total</a:t>
                      </a:r>
                    </a:p>
                  </a:txBody>
                  <a:tcPr/>
                </a:tc>
                <a:tc>
                  <a:txBody>
                    <a:bodyPr/>
                    <a:lstStyle/>
                    <a:p>
                      <a:pPr algn="ctr"/>
                      <a:r>
                        <a:rPr lang="es-MX" sz="1600" b="1" dirty="0">
                          <a:solidFill>
                            <a:schemeClr val="accent2">
                              <a:lumMod val="50000"/>
                            </a:schemeClr>
                          </a:solidFill>
                        </a:rPr>
                        <a:t>385</a:t>
                      </a:r>
                    </a:p>
                  </a:txBody>
                  <a:tcPr/>
                </a:tc>
                <a:tc>
                  <a:txBody>
                    <a:bodyPr/>
                    <a:lstStyle/>
                    <a:p>
                      <a:pPr algn="ctr"/>
                      <a:r>
                        <a:rPr lang="es-MX" sz="1600" b="1" dirty="0">
                          <a:solidFill>
                            <a:schemeClr val="accent2">
                              <a:lumMod val="50000"/>
                            </a:schemeClr>
                          </a:solidFill>
                        </a:rPr>
                        <a:t>13,727</a:t>
                      </a:r>
                    </a:p>
                  </a:txBody>
                  <a:tcPr/>
                </a:tc>
                <a:tc>
                  <a:txBody>
                    <a:bodyPr/>
                    <a:lstStyle/>
                    <a:p>
                      <a:pPr algn="ctr"/>
                      <a:r>
                        <a:rPr lang="es-MX" sz="1600" b="1" dirty="0">
                          <a:solidFill>
                            <a:schemeClr val="accent2">
                              <a:lumMod val="50000"/>
                            </a:schemeClr>
                          </a:solidFill>
                        </a:rPr>
                        <a:t>$21,300</a:t>
                      </a:r>
                    </a:p>
                  </a:txBody>
                  <a:tcPr/>
                </a:tc>
                <a:extLst>
                  <a:ext uri="{0D108BD9-81ED-4DB2-BD59-A6C34878D82A}">
                    <a16:rowId xmlns:a16="http://schemas.microsoft.com/office/drawing/2014/main" val="1527927798"/>
                  </a:ext>
                </a:extLst>
              </a:tr>
            </a:tbl>
          </a:graphicData>
        </a:graphic>
      </p:graphicFrame>
      <p:sp>
        <p:nvSpPr>
          <p:cNvPr id="7" name="CuadroTexto 6">
            <a:extLst>
              <a:ext uri="{FF2B5EF4-FFF2-40B4-BE49-F238E27FC236}">
                <a16:creationId xmlns:a16="http://schemas.microsoft.com/office/drawing/2014/main" id="{0BDE81DC-C1B3-48F2-9267-399CCBC829FE}"/>
              </a:ext>
            </a:extLst>
          </p:cNvPr>
          <p:cNvSpPr txBox="1"/>
          <p:nvPr/>
        </p:nvSpPr>
        <p:spPr>
          <a:xfrm>
            <a:off x="3089768" y="4362383"/>
            <a:ext cx="3093091" cy="276999"/>
          </a:xfrm>
          <a:prstGeom prst="rect">
            <a:avLst/>
          </a:prstGeom>
          <a:noFill/>
        </p:spPr>
        <p:txBody>
          <a:bodyPr wrap="none" rtlCol="0">
            <a:spAutoFit/>
          </a:bodyPr>
          <a:lstStyle/>
          <a:p>
            <a:r>
              <a:rPr lang="es-MX" sz="1200" b="1" dirty="0"/>
              <a:t>Fuente: CRE: Permisos otorgados a sept. 2021</a:t>
            </a:r>
          </a:p>
        </p:txBody>
      </p:sp>
      <p:sp>
        <p:nvSpPr>
          <p:cNvPr id="11" name="Slide Number Placeholder 5">
            <a:extLst>
              <a:ext uri="{FF2B5EF4-FFF2-40B4-BE49-F238E27FC236}">
                <a16:creationId xmlns:a16="http://schemas.microsoft.com/office/drawing/2014/main" id="{8007BB4B-6490-417E-AF34-04EE7629C88E}"/>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18</a:t>
            </a:fld>
            <a:endParaRPr lang="es-ES_tradnl"/>
          </a:p>
        </p:txBody>
      </p:sp>
      <p:sp>
        <p:nvSpPr>
          <p:cNvPr id="12" name="Marcador de contenido 7">
            <a:extLst>
              <a:ext uri="{FF2B5EF4-FFF2-40B4-BE49-F238E27FC236}">
                <a16:creationId xmlns:a16="http://schemas.microsoft.com/office/drawing/2014/main" id="{52A30EEC-96AA-4807-B263-ABAC6A1DE61C}"/>
              </a:ext>
            </a:extLst>
          </p:cNvPr>
          <p:cNvSpPr txBox="1">
            <a:spLocks/>
          </p:cNvSpPr>
          <p:nvPr/>
        </p:nvSpPr>
        <p:spPr>
          <a:xfrm>
            <a:off x="456890" y="5132879"/>
            <a:ext cx="8200549" cy="90747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chemeClr val="accent6">
                  <a:lumMod val="50000"/>
                </a:schemeClr>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900" dirty="0"/>
              <a:t>Las empresas asociadas podrán ampararse en  los tribunales mexicanos o recurrir a arbitrajes internacionales, si se les suspende el acceso a la Red bajo la presunción de ser ilegítimos</a:t>
            </a:r>
            <a:endParaRPr lang="es-MX" dirty="0"/>
          </a:p>
        </p:txBody>
      </p:sp>
    </p:spTree>
    <p:extLst>
      <p:ext uri="{BB962C8B-B14F-4D97-AF65-F5344CB8AC3E}">
        <p14:creationId xmlns:p14="http://schemas.microsoft.com/office/powerpoint/2010/main" val="158668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9EBD8-8476-4B13-945B-281921A073F5}"/>
              </a:ext>
            </a:extLst>
          </p:cNvPr>
          <p:cNvSpPr>
            <a:spLocks noGrp="1"/>
          </p:cNvSpPr>
          <p:nvPr>
            <p:ph type="title"/>
          </p:nvPr>
        </p:nvSpPr>
        <p:spPr>
          <a:xfrm>
            <a:off x="520117" y="273485"/>
            <a:ext cx="8170877" cy="770514"/>
          </a:xfrm>
        </p:spPr>
        <p:txBody>
          <a:bodyPr>
            <a:noAutofit/>
          </a:bodyPr>
          <a:lstStyle/>
          <a:p>
            <a:r>
              <a:rPr lang="es-ES" sz="2400" dirty="0"/>
              <a:t>Pone en jaque a las finanzas públicas del país</a:t>
            </a:r>
            <a:endParaRPr lang="es-MX" sz="2400" dirty="0"/>
          </a:p>
        </p:txBody>
      </p:sp>
      <p:sp>
        <p:nvSpPr>
          <p:cNvPr id="14" name="Marcador de contenido 2">
            <a:extLst>
              <a:ext uri="{FF2B5EF4-FFF2-40B4-BE49-F238E27FC236}">
                <a16:creationId xmlns:a16="http://schemas.microsoft.com/office/drawing/2014/main" id="{E398EE17-195C-455C-A895-65FA36D76A96}"/>
              </a:ext>
            </a:extLst>
          </p:cNvPr>
          <p:cNvSpPr>
            <a:spLocks noGrp="1"/>
          </p:cNvSpPr>
          <p:nvPr>
            <p:ph idx="1"/>
          </p:nvPr>
        </p:nvSpPr>
        <p:spPr>
          <a:xfrm>
            <a:off x="192947" y="1415656"/>
            <a:ext cx="8170877" cy="5174742"/>
          </a:xfrm>
        </p:spPr>
        <p:txBody>
          <a:bodyPr>
            <a:normAutofit/>
          </a:bodyPr>
          <a:lstStyle/>
          <a:p>
            <a:pPr lvl="1" algn="just">
              <a:spcBef>
                <a:spcPts val="1200"/>
              </a:spcBef>
            </a:pPr>
            <a:r>
              <a:rPr lang="es-ES" sz="1800" b="1" dirty="0"/>
              <a:t>CFE no contará con los recursos suficientes para la expansión del sistema.</a:t>
            </a:r>
          </a:p>
          <a:p>
            <a:pPr marL="1188000" lvl="2" algn="just">
              <a:spcBef>
                <a:spcPts val="600"/>
              </a:spcBef>
              <a:buFont typeface="Arial" panose="020B0604020202020204" pitchFamily="34" charset="0"/>
              <a:buChar char="•"/>
            </a:pPr>
            <a:r>
              <a:rPr lang="es-ES" dirty="0"/>
              <a:t>De acuerdo al último PRODESEN, para los próximos quince años se requiere instalar un promedio de :</a:t>
            </a:r>
          </a:p>
          <a:p>
            <a:pPr lvl="3" algn="just">
              <a:spcBef>
                <a:spcPts val="600"/>
              </a:spcBef>
              <a:buFont typeface="Arial" panose="020B0604020202020204" pitchFamily="34" charset="0"/>
              <a:buChar char="•"/>
            </a:pPr>
            <a:r>
              <a:rPr lang="es-ES" dirty="0"/>
              <a:t>2,000 MW/año de ciclos combinados; </a:t>
            </a:r>
          </a:p>
          <a:p>
            <a:pPr lvl="3" algn="just">
              <a:spcBef>
                <a:spcPts val="600"/>
              </a:spcBef>
              <a:buFont typeface="Arial" panose="020B0604020202020204" pitchFamily="34" charset="0"/>
              <a:buChar char="•"/>
            </a:pPr>
            <a:r>
              <a:rPr lang="es-ES" dirty="0"/>
              <a:t>2,000 MW/año de centrales solares y eólicas y  </a:t>
            </a:r>
          </a:p>
          <a:p>
            <a:pPr lvl="3" algn="just">
              <a:spcBef>
                <a:spcPts val="600"/>
              </a:spcBef>
              <a:buFont typeface="Arial" panose="020B0604020202020204" pitchFamily="34" charset="0"/>
              <a:buChar char="•"/>
            </a:pPr>
            <a:r>
              <a:rPr lang="es-ES" dirty="0"/>
              <a:t>700 MW/año de centrales hidráulicas, cogeneración y </a:t>
            </a:r>
            <a:r>
              <a:rPr lang="es-ES" dirty="0" err="1"/>
              <a:t>turbogás</a:t>
            </a:r>
            <a:r>
              <a:rPr lang="es-ES" dirty="0"/>
              <a:t>, </a:t>
            </a:r>
          </a:p>
          <a:p>
            <a:pPr marL="1188000" lvl="2" indent="0" algn="just">
              <a:spcBef>
                <a:spcPts val="600"/>
              </a:spcBef>
              <a:buNone/>
            </a:pPr>
            <a:r>
              <a:rPr lang="es-ES" dirty="0"/>
              <a:t>lo que implica una inversión anual de más de 5,000 MMUSD/año, tan solo para generación. </a:t>
            </a:r>
          </a:p>
          <a:p>
            <a:pPr marL="1188000" lvl="2" algn="just">
              <a:spcBef>
                <a:spcPts val="600"/>
              </a:spcBef>
              <a:buFont typeface="Arial" panose="020B0604020202020204" pitchFamily="34" charset="0"/>
              <a:buChar char="•"/>
            </a:pPr>
            <a:r>
              <a:rPr lang="es-ES" dirty="0"/>
              <a:t>A esto hay que sumarle 3,000 MM USD adicionales para transmisión y distribución.</a:t>
            </a:r>
          </a:p>
          <a:p>
            <a:pPr lvl="1" algn="just">
              <a:spcBef>
                <a:spcPts val="1200"/>
              </a:spcBef>
            </a:pPr>
            <a:r>
              <a:rPr lang="es-ES" sz="1800" b="1" dirty="0"/>
              <a:t>México no contará con suministro suficiente</a:t>
            </a:r>
            <a:r>
              <a:rPr lang="es-ES" sz="1800" dirty="0"/>
              <a:t> </a:t>
            </a:r>
            <a:r>
              <a:rPr lang="es-ES" sz="1800" b="1" dirty="0"/>
              <a:t>ni competitivo de energía eléctrica</a:t>
            </a:r>
            <a:r>
              <a:rPr lang="es-ES" sz="1800" dirty="0"/>
              <a:t>, desperdiciándose así la gran oportunidad que representa para México la renovación del tratado de libre comercio con EEUU y Canadá.</a:t>
            </a:r>
          </a:p>
          <a:p>
            <a:pPr marL="0" indent="0">
              <a:buNone/>
            </a:pPr>
            <a:endParaRPr lang="es-MX" sz="1600" dirty="0"/>
          </a:p>
        </p:txBody>
      </p:sp>
      <p:sp>
        <p:nvSpPr>
          <p:cNvPr id="4" name="Slide Number Placeholder 5">
            <a:extLst>
              <a:ext uri="{FF2B5EF4-FFF2-40B4-BE49-F238E27FC236}">
                <a16:creationId xmlns:a16="http://schemas.microsoft.com/office/drawing/2014/main" id="{E72C562A-8C8E-411E-9CE7-153555E9758C}"/>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19</a:t>
            </a:fld>
            <a:endParaRPr lang="es-ES_tradnl"/>
          </a:p>
        </p:txBody>
      </p:sp>
    </p:spTree>
    <p:extLst>
      <p:ext uri="{BB962C8B-B14F-4D97-AF65-F5344CB8AC3E}">
        <p14:creationId xmlns:p14="http://schemas.microsoft.com/office/powerpoint/2010/main" val="405562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0F67E-B39B-43EF-813C-B99703126FBB}"/>
              </a:ext>
            </a:extLst>
          </p:cNvPr>
          <p:cNvSpPr>
            <a:spLocks noGrp="1"/>
          </p:cNvSpPr>
          <p:nvPr>
            <p:ph type="title"/>
          </p:nvPr>
        </p:nvSpPr>
        <p:spPr/>
        <p:txBody>
          <a:bodyPr/>
          <a:lstStyle/>
          <a:p>
            <a:r>
              <a:rPr lang="es-MX" dirty="0"/>
              <a:t>Algunas reflexiones iniciales</a:t>
            </a:r>
          </a:p>
        </p:txBody>
      </p:sp>
      <p:sp>
        <p:nvSpPr>
          <p:cNvPr id="3" name="Marcador de contenido 2">
            <a:extLst>
              <a:ext uri="{FF2B5EF4-FFF2-40B4-BE49-F238E27FC236}">
                <a16:creationId xmlns:a16="http://schemas.microsoft.com/office/drawing/2014/main" id="{3B72E5B3-8111-4D00-B33F-18061566FC71}"/>
              </a:ext>
            </a:extLst>
          </p:cNvPr>
          <p:cNvSpPr>
            <a:spLocks noGrp="1"/>
          </p:cNvSpPr>
          <p:nvPr>
            <p:ph idx="1"/>
          </p:nvPr>
        </p:nvSpPr>
        <p:spPr>
          <a:xfrm>
            <a:off x="469781" y="1196061"/>
            <a:ext cx="7978457" cy="4594321"/>
          </a:xfrm>
        </p:spPr>
        <p:txBody>
          <a:bodyPr>
            <a:noAutofit/>
          </a:bodyPr>
          <a:lstStyle/>
          <a:p>
            <a:pPr marL="360000" indent="-360000">
              <a:lnSpc>
                <a:spcPct val="100000"/>
              </a:lnSpc>
              <a:spcBef>
                <a:spcPts val="900"/>
              </a:spcBef>
            </a:pPr>
            <a:r>
              <a:rPr lang="es-ES" sz="1800" b="1" u="sng" dirty="0"/>
              <a:t>No se puede improvisar</a:t>
            </a:r>
            <a:r>
              <a:rPr lang="es-ES" sz="1800" b="1" dirty="0"/>
              <a:t>. </a:t>
            </a:r>
            <a:br>
              <a:rPr lang="es-ES" sz="1800" b="1" dirty="0"/>
            </a:br>
            <a:r>
              <a:rPr lang="es-ES" sz="1800" b="1" dirty="0"/>
              <a:t>Todos los sistemas exitosos responden a un modelo y a un diseño muy cuidadosamente preestablecido</a:t>
            </a:r>
            <a:r>
              <a:rPr lang="es-ES" sz="1800" dirty="0"/>
              <a:t>, sujeto a continuas revisiones y actualizaciones.</a:t>
            </a:r>
          </a:p>
          <a:p>
            <a:pPr marL="360000" indent="-360000">
              <a:lnSpc>
                <a:spcPct val="100000"/>
              </a:lnSpc>
              <a:spcBef>
                <a:spcPts val="900"/>
              </a:spcBef>
            </a:pPr>
            <a:r>
              <a:rPr lang="es-ES" sz="1800" b="1" u="sng" dirty="0"/>
              <a:t>No existe un modelo único</a:t>
            </a:r>
            <a:r>
              <a:rPr lang="es-ES" sz="1800" b="1" dirty="0"/>
              <a:t>. </a:t>
            </a:r>
            <a:br>
              <a:rPr lang="es-ES" sz="1800" b="1" dirty="0"/>
            </a:br>
            <a:r>
              <a:rPr lang="es-ES" sz="1800" b="1" dirty="0"/>
              <a:t>Los mejores expertos no se ponen de acuerdo entre sí</a:t>
            </a:r>
            <a:r>
              <a:rPr lang="es-ES" sz="1800" dirty="0"/>
              <a:t>, ni en el diseño del modelo ni en sus reglas de operación, por la complejidad de los sistemas eléctricos y por su rápida evolución.</a:t>
            </a:r>
          </a:p>
          <a:p>
            <a:pPr marL="360000" indent="-360000">
              <a:lnSpc>
                <a:spcPct val="100000"/>
              </a:lnSpc>
              <a:spcBef>
                <a:spcPts val="900"/>
              </a:spcBef>
            </a:pPr>
            <a:r>
              <a:rPr lang="es-ES" sz="1800" b="1" u="sng" dirty="0"/>
              <a:t>No existe un modelo perfecto</a:t>
            </a:r>
            <a:r>
              <a:rPr lang="es-ES" sz="1800" b="1" dirty="0"/>
              <a:t>.</a:t>
            </a:r>
            <a:br>
              <a:rPr lang="es-ES" sz="1800" b="1" dirty="0"/>
            </a:br>
            <a:r>
              <a:rPr lang="es-ES" sz="1800" b="1" dirty="0"/>
              <a:t>Ninguno de los modelos existentes en el mundo ha estado libre de fallas</a:t>
            </a:r>
            <a:r>
              <a:rPr lang="es-ES" sz="1800" dirty="0"/>
              <a:t>. Cuando se han presentado, no se ha tirado el modelo por la borda, solo se han hecho ajustes para robustecerlo.</a:t>
            </a:r>
          </a:p>
          <a:p>
            <a:pPr marL="360000" indent="-360000" algn="just">
              <a:lnSpc>
                <a:spcPct val="100000"/>
              </a:lnSpc>
              <a:spcBef>
                <a:spcPts val="900"/>
              </a:spcBef>
            </a:pPr>
            <a:r>
              <a:rPr lang="es-ES" sz="1800" b="1" u="sng" dirty="0"/>
              <a:t>En la gran mayoría de los sistemas coexisten dos esquemas</a:t>
            </a:r>
            <a:r>
              <a:rPr lang="es-ES" sz="1800" dirty="0"/>
              <a:t>:</a:t>
            </a:r>
          </a:p>
          <a:p>
            <a:pPr lvl="1" algn="just">
              <a:lnSpc>
                <a:spcPct val="100000"/>
              </a:lnSpc>
              <a:spcBef>
                <a:spcPts val="900"/>
              </a:spcBef>
              <a:buFont typeface="Courier New" panose="02070309020205020404" pitchFamily="49" charset="0"/>
              <a:buChar char="o"/>
            </a:pPr>
            <a:r>
              <a:rPr lang="es-ES" sz="1800" dirty="0"/>
              <a:t>Un suministro de servicio público (suministro básico), bajo la responsabilidad de uno o más operadores, ya sean públicos o privados, y </a:t>
            </a:r>
          </a:p>
          <a:p>
            <a:pPr lvl="1" algn="just">
              <a:lnSpc>
                <a:spcPct val="100000"/>
              </a:lnSpc>
              <a:spcBef>
                <a:spcPts val="900"/>
              </a:spcBef>
              <a:buFont typeface="Courier New" panose="02070309020205020404" pitchFamily="49" charset="0"/>
              <a:buChar char="o"/>
            </a:pPr>
            <a:r>
              <a:rPr lang="es-ES" sz="1800" dirty="0"/>
              <a:t>Un mercado libre, en el que participa el sector privado, para atender las demandas y necesidades de los grandes consumidores. </a:t>
            </a:r>
          </a:p>
        </p:txBody>
      </p:sp>
      <p:sp>
        <p:nvSpPr>
          <p:cNvPr id="5" name="Slide Number Placeholder 5">
            <a:extLst>
              <a:ext uri="{FF2B5EF4-FFF2-40B4-BE49-F238E27FC236}">
                <a16:creationId xmlns:a16="http://schemas.microsoft.com/office/drawing/2014/main" id="{5378EAB3-7BD7-4217-B212-CE94FFB750D9}"/>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2</a:t>
            </a:fld>
            <a:endParaRPr lang="es-ES_tradnl"/>
          </a:p>
        </p:txBody>
      </p:sp>
    </p:spTree>
    <p:extLst>
      <p:ext uri="{BB962C8B-B14F-4D97-AF65-F5344CB8AC3E}">
        <p14:creationId xmlns:p14="http://schemas.microsoft.com/office/powerpoint/2010/main" val="420391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506E2-BAB0-4CDF-B87D-D58F7EDF927F}"/>
              </a:ext>
            </a:extLst>
          </p:cNvPr>
          <p:cNvSpPr>
            <a:spLocks noGrp="1"/>
          </p:cNvSpPr>
          <p:nvPr>
            <p:ph type="title"/>
          </p:nvPr>
        </p:nvSpPr>
        <p:spPr>
          <a:xfrm>
            <a:off x="436227" y="273485"/>
            <a:ext cx="8464491" cy="770514"/>
          </a:xfrm>
        </p:spPr>
        <p:txBody>
          <a:bodyPr>
            <a:noAutofit/>
          </a:bodyPr>
          <a:lstStyle/>
          <a:p>
            <a:r>
              <a:rPr lang="es-ES" sz="2400" dirty="0"/>
              <a:t>Será imposible cumplir con las metas de contenido de energías limpias establecidas en la Ley de Transición Energética</a:t>
            </a:r>
            <a:endParaRPr lang="es-MX" sz="2400" dirty="0"/>
          </a:p>
        </p:txBody>
      </p:sp>
      <p:sp>
        <p:nvSpPr>
          <p:cNvPr id="9" name="CuadroTexto 8">
            <a:extLst>
              <a:ext uri="{FF2B5EF4-FFF2-40B4-BE49-F238E27FC236}">
                <a16:creationId xmlns:a16="http://schemas.microsoft.com/office/drawing/2014/main" id="{35B021E6-5C0C-48AF-B448-170009922A5C}"/>
              </a:ext>
            </a:extLst>
          </p:cNvPr>
          <p:cNvSpPr txBox="1"/>
          <p:nvPr/>
        </p:nvSpPr>
        <p:spPr>
          <a:xfrm>
            <a:off x="2888480" y="6436314"/>
            <a:ext cx="3245501" cy="253916"/>
          </a:xfrm>
          <a:prstGeom prst="rect">
            <a:avLst/>
          </a:prstGeom>
          <a:noFill/>
        </p:spPr>
        <p:txBody>
          <a:bodyPr wrap="square">
            <a:spAutoFit/>
          </a:bodyPr>
          <a:lstStyle/>
          <a:p>
            <a:pPr indent="-139304"/>
            <a:r>
              <a:rPr lang="es-ES" sz="1050" dirty="0"/>
              <a:t>Fuente: PRODESEN 2019-2033 y PRODESEN 2020-2034</a:t>
            </a:r>
          </a:p>
        </p:txBody>
      </p:sp>
      <p:pic>
        <p:nvPicPr>
          <p:cNvPr id="3" name="Imagen 2">
            <a:extLst>
              <a:ext uri="{FF2B5EF4-FFF2-40B4-BE49-F238E27FC236}">
                <a16:creationId xmlns:a16="http://schemas.microsoft.com/office/drawing/2014/main" id="{CE52A312-2F3C-4EEE-9359-E45544B03C77}"/>
              </a:ext>
            </a:extLst>
          </p:cNvPr>
          <p:cNvPicPr>
            <a:picLocks noChangeAspect="1"/>
          </p:cNvPicPr>
          <p:nvPr/>
        </p:nvPicPr>
        <p:blipFill>
          <a:blip r:embed="rId2"/>
          <a:stretch>
            <a:fillRect/>
          </a:stretch>
        </p:blipFill>
        <p:spPr>
          <a:xfrm>
            <a:off x="1619075" y="2416089"/>
            <a:ext cx="6149052" cy="4020225"/>
          </a:xfrm>
          <a:prstGeom prst="rect">
            <a:avLst/>
          </a:prstGeom>
        </p:spPr>
      </p:pic>
      <p:sp>
        <p:nvSpPr>
          <p:cNvPr id="5" name="CuadroTexto 4">
            <a:extLst>
              <a:ext uri="{FF2B5EF4-FFF2-40B4-BE49-F238E27FC236}">
                <a16:creationId xmlns:a16="http://schemas.microsoft.com/office/drawing/2014/main" id="{C2BD2FA0-3AB8-4124-876A-3F2030DE2C6B}"/>
              </a:ext>
            </a:extLst>
          </p:cNvPr>
          <p:cNvSpPr txBox="1"/>
          <p:nvPr/>
        </p:nvSpPr>
        <p:spPr>
          <a:xfrm>
            <a:off x="367470" y="1170755"/>
            <a:ext cx="8464490" cy="984885"/>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a:t>En 2020, con dos años de retraso, se alcanzó la obligación legal de 25% de energía limpia. </a:t>
            </a:r>
          </a:p>
          <a:p>
            <a:pPr marL="285750" indent="-285750" algn="just">
              <a:spcBef>
                <a:spcPts val="1200"/>
              </a:spcBef>
              <a:buFont typeface="Wingdings" panose="05000000000000000000" pitchFamily="2" charset="2"/>
              <a:buChar char="§"/>
            </a:pPr>
            <a:r>
              <a:rPr lang="es-MX" sz="1600" dirty="0"/>
              <a:t>Esto no se logró porque creciera la generación de energía limpia, sino porque cayó la demanda y, en consecuencia, se generó menos electricidad con energía fósil.</a:t>
            </a:r>
          </a:p>
        </p:txBody>
      </p:sp>
      <p:sp>
        <p:nvSpPr>
          <p:cNvPr id="7" name="Slide Number Placeholder 5">
            <a:extLst>
              <a:ext uri="{FF2B5EF4-FFF2-40B4-BE49-F238E27FC236}">
                <a16:creationId xmlns:a16="http://schemas.microsoft.com/office/drawing/2014/main" id="{050C70E5-B742-457A-8512-D2B30A9949FE}"/>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20</a:t>
            </a:fld>
            <a:endParaRPr lang="es-ES_tradnl"/>
          </a:p>
        </p:txBody>
      </p:sp>
    </p:spTree>
    <p:extLst>
      <p:ext uri="{BB962C8B-B14F-4D97-AF65-F5344CB8AC3E}">
        <p14:creationId xmlns:p14="http://schemas.microsoft.com/office/powerpoint/2010/main" val="251956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7">
            <a:extLst>
              <a:ext uri="{FF2B5EF4-FFF2-40B4-BE49-F238E27FC236}">
                <a16:creationId xmlns:a16="http://schemas.microsoft.com/office/drawing/2014/main" id="{EDC50267-5AF6-4E67-AAA9-CECD1DCFF2B8}"/>
              </a:ext>
            </a:extLst>
          </p:cNvPr>
          <p:cNvSpPr txBox="1">
            <a:spLocks/>
          </p:cNvSpPr>
          <p:nvPr/>
        </p:nvSpPr>
        <p:spPr>
          <a:xfrm>
            <a:off x="295014" y="1443491"/>
            <a:ext cx="7968143" cy="553089"/>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chemeClr val="accent6">
                  <a:lumMod val="50000"/>
                </a:schemeClr>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6">
                  <a:lumMod val="50000"/>
                </a:schemeClr>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s-MX" sz="1600" dirty="0"/>
              <a:t>Atrás de esta iniciativa subyace la desesperación por encontrar salida a la creciente producción de combustóleo en el Sistema Nacional de Refinación.</a:t>
            </a:r>
          </a:p>
        </p:txBody>
      </p:sp>
      <p:sp>
        <p:nvSpPr>
          <p:cNvPr id="2" name="Título 1">
            <a:extLst>
              <a:ext uri="{FF2B5EF4-FFF2-40B4-BE49-F238E27FC236}">
                <a16:creationId xmlns:a16="http://schemas.microsoft.com/office/drawing/2014/main" id="{D559EBD8-8476-4B13-945B-281921A073F5}"/>
              </a:ext>
            </a:extLst>
          </p:cNvPr>
          <p:cNvSpPr>
            <a:spLocks noGrp="1"/>
          </p:cNvSpPr>
          <p:nvPr>
            <p:ph type="title"/>
          </p:nvPr>
        </p:nvSpPr>
        <p:spPr>
          <a:xfrm>
            <a:off x="520117" y="273485"/>
            <a:ext cx="8170877" cy="770514"/>
          </a:xfrm>
        </p:spPr>
        <p:txBody>
          <a:bodyPr>
            <a:noAutofit/>
          </a:bodyPr>
          <a:lstStyle/>
          <a:p>
            <a:r>
              <a:rPr lang="es-ES" sz="2400" dirty="0"/>
              <a:t>El fantasma en el closet de esta iniciativa de reforma es el no saber que hacer con el combustóleo que produce el SNR</a:t>
            </a:r>
            <a:endParaRPr lang="es-MX" sz="2400" dirty="0"/>
          </a:p>
        </p:txBody>
      </p:sp>
      <p:sp>
        <p:nvSpPr>
          <p:cNvPr id="15" name="Marcador de contenido 7">
            <a:extLst>
              <a:ext uri="{FF2B5EF4-FFF2-40B4-BE49-F238E27FC236}">
                <a16:creationId xmlns:a16="http://schemas.microsoft.com/office/drawing/2014/main" id="{D4FDA385-2EB1-48AA-8AB6-292B9C22FDCE}"/>
              </a:ext>
            </a:extLst>
          </p:cNvPr>
          <p:cNvSpPr>
            <a:spLocks noGrp="1"/>
          </p:cNvSpPr>
          <p:nvPr>
            <p:ph idx="1"/>
          </p:nvPr>
        </p:nvSpPr>
        <p:spPr>
          <a:xfrm>
            <a:off x="295014" y="2134353"/>
            <a:ext cx="3775045" cy="3632882"/>
          </a:xfrm>
        </p:spPr>
        <p:txBody>
          <a:bodyPr>
            <a:noAutofit/>
          </a:bodyPr>
          <a:lstStyle/>
          <a:p>
            <a:pPr algn="just">
              <a:spcBef>
                <a:spcPts val="600"/>
              </a:spcBef>
            </a:pPr>
            <a:r>
              <a:rPr lang="es-MX" sz="1600" dirty="0"/>
              <a:t>Al entrar en vigor en enero del año pasado el acuerdo internacional para prohibir el combustóleo de alto contenido de azufre como combustible marino, se generó una inmensa presión sobre la CFE para quemarlo en sus viejas centrales térmicas.</a:t>
            </a:r>
          </a:p>
          <a:p>
            <a:pPr algn="just">
              <a:spcBef>
                <a:spcPts val="600"/>
              </a:spcBef>
            </a:pPr>
            <a:r>
              <a:rPr lang="es-MX" sz="1600" dirty="0"/>
              <a:t>Las centrales que operan con combustóleo </a:t>
            </a:r>
            <a:r>
              <a:rPr lang="es-MX" sz="1800" dirty="0"/>
              <a:t>quedan</a:t>
            </a:r>
            <a:r>
              <a:rPr lang="es-MX" sz="1600" dirty="0"/>
              <a:t> fuera del despacho económico con las reglas actuales.</a:t>
            </a:r>
          </a:p>
          <a:p>
            <a:pPr lvl="1" algn="just">
              <a:spcBef>
                <a:spcPts val="600"/>
              </a:spcBef>
              <a:buFont typeface="Courier New" panose="02070309020205020404" pitchFamily="49" charset="0"/>
              <a:buChar char="o"/>
            </a:pPr>
            <a:r>
              <a:rPr lang="es-MX" sz="1600" dirty="0"/>
              <a:t>El costo del combustóleo es tres veces mayor que el del gas natural y </a:t>
            </a:r>
          </a:p>
          <a:p>
            <a:pPr lvl="1" algn="just">
              <a:spcBef>
                <a:spcPts val="600"/>
              </a:spcBef>
              <a:buFont typeface="Courier New" panose="02070309020205020404" pitchFamily="49" charset="0"/>
              <a:buChar char="o"/>
            </a:pPr>
            <a:r>
              <a:rPr lang="es-MX" sz="1600" dirty="0"/>
              <a:t>la eficiencia de las centrales de vapor es 30% inferior al de las centrales de ciclo combinado. </a:t>
            </a:r>
          </a:p>
        </p:txBody>
      </p:sp>
      <p:sp>
        <p:nvSpPr>
          <p:cNvPr id="8" name="CuadroTexto 7">
            <a:extLst>
              <a:ext uri="{FF2B5EF4-FFF2-40B4-BE49-F238E27FC236}">
                <a16:creationId xmlns:a16="http://schemas.microsoft.com/office/drawing/2014/main" id="{1B6113CB-287C-4E82-8FB9-22F907B87101}"/>
              </a:ext>
            </a:extLst>
          </p:cNvPr>
          <p:cNvSpPr txBox="1"/>
          <p:nvPr/>
        </p:nvSpPr>
        <p:spPr>
          <a:xfrm>
            <a:off x="4279085" y="5835533"/>
            <a:ext cx="4573438" cy="430887"/>
          </a:xfrm>
          <a:prstGeom prst="rect">
            <a:avLst/>
          </a:prstGeom>
          <a:noFill/>
        </p:spPr>
        <p:txBody>
          <a:bodyPr wrap="square" rtlCol="0">
            <a:spAutoFit/>
          </a:bodyPr>
          <a:lstStyle/>
          <a:p>
            <a:r>
              <a:rPr lang="es-MX" sz="1100" dirty="0"/>
              <a:t>Fuente:  cálculos propios con información de precios de combustibles del Prontuario Estadístico de junio 2021 de SENER</a:t>
            </a:r>
          </a:p>
        </p:txBody>
      </p:sp>
      <p:sp>
        <p:nvSpPr>
          <p:cNvPr id="9" name="Slide Number Placeholder 5">
            <a:extLst>
              <a:ext uri="{FF2B5EF4-FFF2-40B4-BE49-F238E27FC236}">
                <a16:creationId xmlns:a16="http://schemas.microsoft.com/office/drawing/2014/main" id="{7ADA712C-5EF4-428B-A173-832B8D84FF86}"/>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21</a:t>
            </a:fld>
            <a:endParaRPr lang="es-ES_tradnl"/>
          </a:p>
        </p:txBody>
      </p:sp>
      <p:pic>
        <p:nvPicPr>
          <p:cNvPr id="5" name="Imagen 4">
            <a:extLst>
              <a:ext uri="{FF2B5EF4-FFF2-40B4-BE49-F238E27FC236}">
                <a16:creationId xmlns:a16="http://schemas.microsoft.com/office/drawing/2014/main" id="{40B95148-1B07-43E1-8906-3BC53201D375}"/>
              </a:ext>
            </a:extLst>
          </p:cNvPr>
          <p:cNvPicPr>
            <a:picLocks noChangeAspect="1"/>
          </p:cNvPicPr>
          <p:nvPr/>
        </p:nvPicPr>
        <p:blipFill>
          <a:blip r:embed="rId2"/>
          <a:stretch>
            <a:fillRect/>
          </a:stretch>
        </p:blipFill>
        <p:spPr>
          <a:xfrm>
            <a:off x="4269736" y="2276966"/>
            <a:ext cx="4748429" cy="3104503"/>
          </a:xfrm>
          <a:prstGeom prst="rect">
            <a:avLst/>
          </a:prstGeom>
        </p:spPr>
      </p:pic>
    </p:spTree>
    <p:extLst>
      <p:ext uri="{BB962C8B-B14F-4D97-AF65-F5344CB8AC3E}">
        <p14:creationId xmlns:p14="http://schemas.microsoft.com/office/powerpoint/2010/main" val="3441154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9EBD8-8476-4B13-945B-281921A073F5}"/>
              </a:ext>
            </a:extLst>
          </p:cNvPr>
          <p:cNvSpPr>
            <a:spLocks noGrp="1"/>
          </p:cNvSpPr>
          <p:nvPr>
            <p:ph type="title"/>
          </p:nvPr>
        </p:nvSpPr>
        <p:spPr>
          <a:xfrm>
            <a:off x="520117" y="164614"/>
            <a:ext cx="8170877" cy="770514"/>
          </a:xfrm>
        </p:spPr>
        <p:txBody>
          <a:bodyPr>
            <a:noAutofit/>
          </a:bodyPr>
          <a:lstStyle/>
          <a:p>
            <a:r>
              <a:rPr lang="es-ES" sz="2400" dirty="0"/>
              <a:t>El daño que representa para la economía, para la salud y para el medio ambiente el utilizar combustóleo en lugar de gas natural se puede ejemplificar con el caso de la central de Tula</a:t>
            </a:r>
            <a:endParaRPr lang="es-MX" sz="2400" dirty="0"/>
          </a:p>
        </p:txBody>
      </p:sp>
      <p:sp>
        <p:nvSpPr>
          <p:cNvPr id="4" name="Slide Number Placeholder 5">
            <a:extLst>
              <a:ext uri="{FF2B5EF4-FFF2-40B4-BE49-F238E27FC236}">
                <a16:creationId xmlns:a16="http://schemas.microsoft.com/office/drawing/2014/main" id="{C3D9B137-160F-40C2-A6CF-6CAB1D52AC99}"/>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22</a:t>
            </a:fld>
            <a:endParaRPr lang="es-ES_tradnl"/>
          </a:p>
        </p:txBody>
      </p:sp>
      <p:sp>
        <p:nvSpPr>
          <p:cNvPr id="12" name="Rectángulo 11">
            <a:extLst>
              <a:ext uri="{FF2B5EF4-FFF2-40B4-BE49-F238E27FC236}">
                <a16:creationId xmlns:a16="http://schemas.microsoft.com/office/drawing/2014/main" id="{90FA9B3F-0B36-472F-A826-300D24F4485D}"/>
              </a:ext>
            </a:extLst>
          </p:cNvPr>
          <p:cNvSpPr/>
          <p:nvPr/>
        </p:nvSpPr>
        <p:spPr>
          <a:xfrm>
            <a:off x="497577" y="1311402"/>
            <a:ext cx="3344581" cy="2308324"/>
          </a:xfrm>
          <a:prstGeom prst="rect">
            <a:avLst/>
          </a:prstGeom>
          <a:ln>
            <a:noFill/>
          </a:ln>
        </p:spPr>
        <p:txBody>
          <a:bodyPr wrap="square">
            <a:spAutoFit/>
          </a:bodyPr>
          <a:lstStyle/>
          <a:p>
            <a:pPr marL="342900" indent="-342900" algn="just">
              <a:spcAft>
                <a:spcPts val="600"/>
              </a:spcAft>
              <a:buClr>
                <a:schemeClr val="accent5">
                  <a:lumMod val="75000"/>
                </a:schemeClr>
              </a:buClr>
              <a:buFont typeface="Wingdings" panose="05000000000000000000" pitchFamily="2" charset="2"/>
              <a:buChar char="§"/>
            </a:pPr>
            <a:r>
              <a:rPr lang="es-MX" sz="1600" dirty="0"/>
              <a:t>Tan solo en la </a:t>
            </a:r>
            <a:r>
              <a:rPr lang="es-MX" sz="1600" b="1" dirty="0"/>
              <a:t>central termoeléctrica de Tula </a:t>
            </a:r>
            <a:r>
              <a:rPr lang="es-MX" sz="1600" dirty="0"/>
              <a:t>(</a:t>
            </a:r>
            <a:r>
              <a:rPr lang="es-MX" sz="1600" b="1" dirty="0">
                <a:solidFill>
                  <a:srgbClr val="C00000"/>
                </a:solidFill>
              </a:rPr>
              <a:t>1,500 MW</a:t>
            </a:r>
            <a:r>
              <a:rPr lang="es-MX" sz="1600" dirty="0"/>
              <a:t>), </a:t>
            </a:r>
            <a:r>
              <a:rPr lang="es-MX" sz="1600" b="1" dirty="0"/>
              <a:t>el sobrecosto </a:t>
            </a:r>
            <a:r>
              <a:rPr lang="es-MX" sz="1600" dirty="0"/>
              <a:t>por despachar la central fuera de mérito con </a:t>
            </a:r>
            <a:r>
              <a:rPr lang="es-MX" sz="1600" b="1" dirty="0">
                <a:solidFill>
                  <a:srgbClr val="C00000"/>
                </a:solidFill>
              </a:rPr>
              <a:t>50%</a:t>
            </a:r>
            <a:r>
              <a:rPr lang="es-MX" sz="1600" dirty="0"/>
              <a:t> de combustóleo y </a:t>
            </a:r>
            <a:r>
              <a:rPr lang="es-MX" sz="1600" b="1" dirty="0">
                <a:solidFill>
                  <a:srgbClr val="C00000"/>
                </a:solidFill>
              </a:rPr>
              <a:t>50%</a:t>
            </a:r>
            <a:r>
              <a:rPr lang="es-MX" sz="1600" dirty="0"/>
              <a:t> de gas natural, en lugar de despacharla solo con gas, se estima en</a:t>
            </a:r>
            <a:r>
              <a:rPr lang="es-MX" sz="1600" b="1" dirty="0"/>
              <a:t> </a:t>
            </a:r>
            <a:r>
              <a:rPr lang="es-MX" sz="1600" b="1" dirty="0">
                <a:solidFill>
                  <a:srgbClr val="C00000"/>
                </a:solidFill>
              </a:rPr>
              <a:t>450 millones de dólares por año </a:t>
            </a:r>
            <a:r>
              <a:rPr lang="es-MX" sz="1600" dirty="0"/>
              <a:t>.</a:t>
            </a:r>
          </a:p>
        </p:txBody>
      </p:sp>
      <p:pic>
        <p:nvPicPr>
          <p:cNvPr id="8" name="Imagen 7">
            <a:extLst>
              <a:ext uri="{FF2B5EF4-FFF2-40B4-BE49-F238E27FC236}">
                <a16:creationId xmlns:a16="http://schemas.microsoft.com/office/drawing/2014/main" id="{5B651243-5B27-424F-B66A-E049ABCFE667}"/>
              </a:ext>
            </a:extLst>
          </p:cNvPr>
          <p:cNvPicPr>
            <a:picLocks noChangeAspect="1"/>
          </p:cNvPicPr>
          <p:nvPr/>
        </p:nvPicPr>
        <p:blipFill>
          <a:blip r:embed="rId2"/>
          <a:stretch>
            <a:fillRect/>
          </a:stretch>
        </p:blipFill>
        <p:spPr>
          <a:xfrm>
            <a:off x="4379715" y="3826464"/>
            <a:ext cx="4431351" cy="2559332"/>
          </a:xfrm>
          <a:prstGeom prst="rect">
            <a:avLst/>
          </a:prstGeom>
        </p:spPr>
      </p:pic>
      <p:pic>
        <p:nvPicPr>
          <p:cNvPr id="9" name="Imagen 8">
            <a:extLst>
              <a:ext uri="{FF2B5EF4-FFF2-40B4-BE49-F238E27FC236}">
                <a16:creationId xmlns:a16="http://schemas.microsoft.com/office/drawing/2014/main" id="{4F58677F-13B2-4E35-A7A6-40E153F1F990}"/>
              </a:ext>
            </a:extLst>
          </p:cNvPr>
          <p:cNvPicPr>
            <a:picLocks noChangeAspect="1"/>
          </p:cNvPicPr>
          <p:nvPr/>
        </p:nvPicPr>
        <p:blipFill>
          <a:blip r:embed="rId3"/>
          <a:stretch>
            <a:fillRect/>
          </a:stretch>
        </p:blipFill>
        <p:spPr>
          <a:xfrm>
            <a:off x="798460" y="3826464"/>
            <a:ext cx="3581255" cy="2559332"/>
          </a:xfrm>
          <a:prstGeom prst="rect">
            <a:avLst/>
          </a:prstGeom>
        </p:spPr>
      </p:pic>
      <p:pic>
        <p:nvPicPr>
          <p:cNvPr id="3" name="Imagen 2">
            <a:extLst>
              <a:ext uri="{FF2B5EF4-FFF2-40B4-BE49-F238E27FC236}">
                <a16:creationId xmlns:a16="http://schemas.microsoft.com/office/drawing/2014/main" id="{1EAC8C2E-A652-455C-BD5A-3CF449C00401}"/>
              </a:ext>
            </a:extLst>
          </p:cNvPr>
          <p:cNvPicPr>
            <a:picLocks noChangeAspect="1"/>
          </p:cNvPicPr>
          <p:nvPr/>
        </p:nvPicPr>
        <p:blipFill rotWithShape="1">
          <a:blip r:embed="rId4"/>
          <a:srcRect r="24864"/>
          <a:stretch/>
        </p:blipFill>
        <p:spPr>
          <a:xfrm>
            <a:off x="3973925" y="1334919"/>
            <a:ext cx="2938606" cy="2200625"/>
          </a:xfrm>
          <a:prstGeom prst="rect">
            <a:avLst/>
          </a:prstGeom>
        </p:spPr>
      </p:pic>
      <p:pic>
        <p:nvPicPr>
          <p:cNvPr id="5" name="Imagen 4">
            <a:extLst>
              <a:ext uri="{FF2B5EF4-FFF2-40B4-BE49-F238E27FC236}">
                <a16:creationId xmlns:a16="http://schemas.microsoft.com/office/drawing/2014/main" id="{9FEBE090-86FF-45F0-A345-E37DE5D43DC1}"/>
              </a:ext>
            </a:extLst>
          </p:cNvPr>
          <p:cNvPicPr>
            <a:picLocks noChangeAspect="1"/>
          </p:cNvPicPr>
          <p:nvPr/>
        </p:nvPicPr>
        <p:blipFill rotWithShape="1">
          <a:blip r:embed="rId5"/>
          <a:srcRect l="25046" b="11333"/>
          <a:stretch/>
        </p:blipFill>
        <p:spPr>
          <a:xfrm>
            <a:off x="6240511" y="2087468"/>
            <a:ext cx="2510930" cy="1663375"/>
          </a:xfrm>
          <a:prstGeom prst="rect">
            <a:avLst/>
          </a:prstGeom>
        </p:spPr>
      </p:pic>
    </p:spTree>
    <p:extLst>
      <p:ext uri="{BB962C8B-B14F-4D97-AF65-F5344CB8AC3E}">
        <p14:creationId xmlns:p14="http://schemas.microsoft.com/office/powerpoint/2010/main" val="250676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9EBD8-8476-4B13-945B-281921A073F5}"/>
              </a:ext>
            </a:extLst>
          </p:cNvPr>
          <p:cNvSpPr>
            <a:spLocks noGrp="1"/>
          </p:cNvSpPr>
          <p:nvPr>
            <p:ph type="title"/>
          </p:nvPr>
        </p:nvSpPr>
        <p:spPr>
          <a:xfrm>
            <a:off x="520117" y="273485"/>
            <a:ext cx="8170877" cy="770514"/>
          </a:xfrm>
        </p:spPr>
        <p:txBody>
          <a:bodyPr>
            <a:noAutofit/>
          </a:bodyPr>
          <a:lstStyle/>
          <a:p>
            <a:r>
              <a:rPr lang="es-ES" dirty="0"/>
              <a:t>Y también con la central de </a:t>
            </a:r>
            <a:r>
              <a:rPr lang="es-ES" dirty="0" err="1"/>
              <a:t>Petacalco</a:t>
            </a:r>
            <a:endParaRPr lang="es-MX" dirty="0"/>
          </a:p>
        </p:txBody>
      </p:sp>
      <p:sp>
        <p:nvSpPr>
          <p:cNvPr id="4" name="Slide Number Placeholder 5">
            <a:extLst>
              <a:ext uri="{FF2B5EF4-FFF2-40B4-BE49-F238E27FC236}">
                <a16:creationId xmlns:a16="http://schemas.microsoft.com/office/drawing/2014/main" id="{C3D9B137-160F-40C2-A6CF-6CAB1D52AC99}"/>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23</a:t>
            </a:fld>
            <a:endParaRPr lang="es-ES_tradnl"/>
          </a:p>
        </p:txBody>
      </p:sp>
      <p:pic>
        <p:nvPicPr>
          <p:cNvPr id="3" name="Imagen 2">
            <a:extLst>
              <a:ext uri="{FF2B5EF4-FFF2-40B4-BE49-F238E27FC236}">
                <a16:creationId xmlns:a16="http://schemas.microsoft.com/office/drawing/2014/main" id="{1BB62E0C-31FB-48C7-8905-85CFFB934510}"/>
              </a:ext>
            </a:extLst>
          </p:cNvPr>
          <p:cNvPicPr>
            <a:picLocks noChangeAspect="1"/>
          </p:cNvPicPr>
          <p:nvPr/>
        </p:nvPicPr>
        <p:blipFill>
          <a:blip r:embed="rId2"/>
          <a:stretch>
            <a:fillRect/>
          </a:stretch>
        </p:blipFill>
        <p:spPr>
          <a:xfrm>
            <a:off x="5084498" y="1372715"/>
            <a:ext cx="3606496" cy="2365551"/>
          </a:xfrm>
          <a:prstGeom prst="rect">
            <a:avLst/>
          </a:prstGeom>
        </p:spPr>
      </p:pic>
      <p:sp>
        <p:nvSpPr>
          <p:cNvPr id="6" name="Marcador de contenido 2">
            <a:extLst>
              <a:ext uri="{FF2B5EF4-FFF2-40B4-BE49-F238E27FC236}">
                <a16:creationId xmlns:a16="http://schemas.microsoft.com/office/drawing/2014/main" id="{8C9FC55D-ED90-41E6-A111-6A5DA10595C6}"/>
              </a:ext>
            </a:extLst>
          </p:cNvPr>
          <p:cNvSpPr txBox="1">
            <a:spLocks/>
          </p:cNvSpPr>
          <p:nvPr/>
        </p:nvSpPr>
        <p:spPr>
          <a:xfrm>
            <a:off x="1700912" y="4278093"/>
            <a:ext cx="6073626" cy="1510019"/>
          </a:xfrm>
          <a:prstGeom prst="rect">
            <a:avLst/>
          </a:prstGeom>
          <a:solidFill>
            <a:srgbClr val="FFFBEF"/>
          </a:solidFill>
          <a:ln w="28575">
            <a:solidFill>
              <a:schemeClr val="accent2">
                <a:lumMod val="75000"/>
              </a:schemeClr>
            </a:solidFill>
          </a:ln>
        </p:spPr>
        <p:txBody>
          <a:bodyPr>
            <a:noAutofit/>
          </a:bodyPr>
          <a:lstStyle>
            <a:lvl1pPr marL="228600" indent="-228600" algn="l" defTabSz="914400" rtl="0" eaLnBrk="1" latinLnBrk="0" hangingPunct="1">
              <a:lnSpc>
                <a:spcPct val="90000"/>
              </a:lnSpc>
              <a:spcBef>
                <a:spcPts val="1000"/>
              </a:spcBef>
              <a:buClr>
                <a:schemeClr val="accent6">
                  <a:lumMod val="5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5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5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5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5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buClr>
                <a:schemeClr val="accent5">
                  <a:lumMod val="50000"/>
                </a:schemeClr>
              </a:buClr>
              <a:buFont typeface="Wingdings" panose="05000000000000000000" pitchFamily="2" charset="2"/>
              <a:buChar char="§"/>
            </a:pPr>
            <a:endParaRPr lang="es-ES" sz="1600" dirty="0"/>
          </a:p>
          <a:p>
            <a:pPr marL="360000" lvl="1">
              <a:spcBef>
                <a:spcPts val="0"/>
              </a:spcBef>
              <a:spcAft>
                <a:spcPts val="900"/>
              </a:spcAft>
              <a:buClr>
                <a:schemeClr val="accent5">
                  <a:lumMod val="50000"/>
                </a:schemeClr>
              </a:buClr>
              <a:buFont typeface="Wingdings" panose="05000000000000000000" pitchFamily="2" charset="2"/>
              <a:buChar char="§"/>
            </a:pPr>
            <a:r>
              <a:rPr lang="es-ES" sz="1600" dirty="0"/>
              <a:t>Pérdidas anuales por operar con combustóleo: </a:t>
            </a:r>
            <a:r>
              <a:rPr lang="es-ES" sz="1600" b="1" dirty="0">
                <a:solidFill>
                  <a:schemeClr val="accent2">
                    <a:lumMod val="75000"/>
                  </a:schemeClr>
                </a:solidFill>
              </a:rPr>
              <a:t>1,200 MMUSD/año</a:t>
            </a:r>
          </a:p>
          <a:p>
            <a:pPr marL="360000" lvl="1">
              <a:spcAft>
                <a:spcPts val="900"/>
              </a:spcAft>
              <a:buClr>
                <a:schemeClr val="accent5">
                  <a:lumMod val="50000"/>
                </a:schemeClr>
              </a:buClr>
              <a:buFont typeface="Wingdings" panose="05000000000000000000" pitchFamily="2" charset="2"/>
              <a:buChar char="§"/>
            </a:pPr>
            <a:r>
              <a:rPr lang="es-ES" sz="1600" dirty="0"/>
              <a:t>Emisiones SO</a:t>
            </a:r>
            <a:r>
              <a:rPr lang="es-ES" sz="1600" baseline="-25000" dirty="0"/>
              <a:t>2</a:t>
            </a:r>
            <a:r>
              <a:rPr lang="es-ES" sz="1600" dirty="0"/>
              <a:t>:   </a:t>
            </a:r>
            <a:r>
              <a:rPr lang="es-ES" sz="1600" b="1" dirty="0">
                <a:solidFill>
                  <a:schemeClr val="accent2">
                    <a:lumMod val="75000"/>
                  </a:schemeClr>
                </a:solidFill>
              </a:rPr>
              <a:t>950 t/día</a:t>
            </a:r>
            <a:r>
              <a:rPr lang="es-ES" sz="1600" dirty="0"/>
              <a:t>                  </a:t>
            </a:r>
            <a:r>
              <a:rPr lang="es-ES" sz="1600" b="1" dirty="0">
                <a:solidFill>
                  <a:schemeClr val="accent2">
                    <a:lumMod val="75000"/>
                  </a:schemeClr>
                </a:solidFill>
              </a:rPr>
              <a:t>1,200  t/día </a:t>
            </a:r>
            <a:r>
              <a:rPr lang="es-ES" sz="1600" b="1" dirty="0"/>
              <a:t>de</a:t>
            </a:r>
            <a:r>
              <a:rPr lang="es-ES" sz="1600" dirty="0"/>
              <a:t> </a:t>
            </a:r>
            <a:r>
              <a:rPr lang="es-ES" sz="1600" b="1" dirty="0"/>
              <a:t>ácido sulfúrico</a:t>
            </a:r>
          </a:p>
          <a:p>
            <a:pPr marL="360000" lvl="1" algn="just">
              <a:spcAft>
                <a:spcPts val="900"/>
              </a:spcAft>
              <a:buClr>
                <a:schemeClr val="accent5">
                  <a:lumMod val="50000"/>
                </a:schemeClr>
              </a:buClr>
              <a:buFont typeface="Wingdings" panose="05000000000000000000" pitchFamily="2" charset="2"/>
              <a:buChar char="§"/>
            </a:pPr>
            <a:r>
              <a:rPr lang="es-ES" sz="1600" dirty="0"/>
              <a:t>Formación de SO</a:t>
            </a:r>
            <a:r>
              <a:rPr lang="es-ES" sz="1600" baseline="-25000" dirty="0"/>
              <a:t>3</a:t>
            </a:r>
            <a:r>
              <a:rPr lang="es-ES" sz="1600" dirty="0"/>
              <a:t>:  </a:t>
            </a:r>
            <a:r>
              <a:rPr lang="es-ES" sz="1600" b="1" dirty="0">
                <a:solidFill>
                  <a:schemeClr val="accent2">
                    <a:lumMod val="75000"/>
                  </a:schemeClr>
                </a:solidFill>
              </a:rPr>
              <a:t>10-20 t/día</a:t>
            </a:r>
            <a:r>
              <a:rPr lang="es-ES" sz="1600" dirty="0"/>
              <a:t>                </a:t>
            </a:r>
            <a:r>
              <a:rPr lang="es-ES" sz="1600" b="1" dirty="0"/>
              <a:t>corrosión acelerada</a:t>
            </a:r>
          </a:p>
          <a:p>
            <a:pPr lvl="1" algn="just"/>
            <a:endParaRPr lang="es-MX" sz="1600" dirty="0"/>
          </a:p>
        </p:txBody>
      </p:sp>
      <p:sp>
        <p:nvSpPr>
          <p:cNvPr id="7" name="CuadroTexto 6">
            <a:extLst>
              <a:ext uri="{FF2B5EF4-FFF2-40B4-BE49-F238E27FC236}">
                <a16:creationId xmlns:a16="http://schemas.microsoft.com/office/drawing/2014/main" id="{5EA87059-F684-4858-A250-0A76B14A4477}"/>
              </a:ext>
            </a:extLst>
          </p:cNvPr>
          <p:cNvSpPr txBox="1"/>
          <p:nvPr/>
        </p:nvSpPr>
        <p:spPr>
          <a:xfrm>
            <a:off x="880646" y="1457415"/>
            <a:ext cx="3857079" cy="2400657"/>
          </a:xfrm>
          <a:prstGeom prst="rect">
            <a:avLst/>
          </a:prstGeom>
          <a:noFill/>
        </p:spPr>
        <p:txBody>
          <a:bodyPr wrap="square" rtlCol="0">
            <a:spAutoFit/>
          </a:bodyPr>
          <a:lstStyle/>
          <a:p>
            <a:pPr>
              <a:spcAft>
                <a:spcPts val="1200"/>
              </a:spcAft>
            </a:pPr>
            <a:r>
              <a:rPr lang="es-MX" sz="2000" b="1" dirty="0">
                <a:solidFill>
                  <a:schemeClr val="accent2">
                    <a:lumMod val="75000"/>
                  </a:schemeClr>
                </a:solidFill>
              </a:rPr>
              <a:t>6</a:t>
            </a:r>
            <a:r>
              <a:rPr lang="es-MX" sz="2000" b="1" dirty="0"/>
              <a:t> </a:t>
            </a:r>
            <a:r>
              <a:rPr lang="es-MX" b="1" dirty="0"/>
              <a:t>unidades de </a:t>
            </a:r>
            <a:r>
              <a:rPr lang="es-MX" sz="2000" b="1" dirty="0">
                <a:solidFill>
                  <a:schemeClr val="accent2">
                    <a:lumMod val="75000"/>
                  </a:schemeClr>
                </a:solidFill>
              </a:rPr>
              <a:t>350</a:t>
            </a:r>
            <a:r>
              <a:rPr lang="es-MX" b="1" dirty="0">
                <a:solidFill>
                  <a:schemeClr val="accent2">
                    <a:lumMod val="75000"/>
                  </a:schemeClr>
                </a:solidFill>
              </a:rPr>
              <a:t> </a:t>
            </a:r>
            <a:r>
              <a:rPr lang="es-MX" sz="2000" b="1" dirty="0">
                <a:solidFill>
                  <a:schemeClr val="accent2">
                    <a:lumMod val="75000"/>
                  </a:schemeClr>
                </a:solidFill>
              </a:rPr>
              <a:t>MW  </a:t>
            </a:r>
            <a:r>
              <a:rPr lang="es-MX" sz="2000" b="1" dirty="0"/>
              <a:t>(</a:t>
            </a:r>
            <a:r>
              <a:rPr lang="es-MX" sz="2000" b="1" dirty="0">
                <a:solidFill>
                  <a:schemeClr val="accent2">
                    <a:lumMod val="75000"/>
                  </a:schemeClr>
                </a:solidFill>
              </a:rPr>
              <a:t>35% </a:t>
            </a:r>
            <a:r>
              <a:rPr lang="es-MX" sz="2000" b="1" dirty="0" err="1">
                <a:solidFill>
                  <a:schemeClr val="accent2">
                    <a:lumMod val="75000"/>
                  </a:schemeClr>
                </a:solidFill>
              </a:rPr>
              <a:t>ef</a:t>
            </a:r>
            <a:r>
              <a:rPr lang="es-MX" sz="2000" b="1" dirty="0"/>
              <a:t>)  + </a:t>
            </a:r>
            <a:br>
              <a:rPr lang="es-MX" sz="2000" b="1" dirty="0"/>
            </a:br>
            <a:r>
              <a:rPr lang="es-MX" sz="2000" b="1" dirty="0">
                <a:solidFill>
                  <a:schemeClr val="accent2">
                    <a:lumMod val="75000"/>
                  </a:schemeClr>
                </a:solidFill>
              </a:rPr>
              <a:t>1</a:t>
            </a:r>
            <a:r>
              <a:rPr lang="es-MX" sz="2000" b="1" dirty="0"/>
              <a:t> unidad  de  </a:t>
            </a:r>
            <a:r>
              <a:rPr lang="es-MX" sz="2000" b="1" dirty="0">
                <a:solidFill>
                  <a:schemeClr val="accent2">
                    <a:lumMod val="75000"/>
                  </a:schemeClr>
                </a:solidFill>
              </a:rPr>
              <a:t>680 MW </a:t>
            </a:r>
            <a:r>
              <a:rPr lang="es-MX" sz="2000" b="1" dirty="0"/>
              <a:t>(</a:t>
            </a:r>
            <a:r>
              <a:rPr lang="es-MX" sz="2000" b="1" dirty="0">
                <a:solidFill>
                  <a:schemeClr val="accent2">
                    <a:lumMod val="75000"/>
                  </a:schemeClr>
                </a:solidFill>
              </a:rPr>
              <a:t>41% </a:t>
            </a:r>
            <a:r>
              <a:rPr lang="es-MX" sz="2000" b="1" dirty="0" err="1">
                <a:solidFill>
                  <a:schemeClr val="accent2">
                    <a:lumMod val="75000"/>
                  </a:schemeClr>
                </a:solidFill>
              </a:rPr>
              <a:t>ef</a:t>
            </a:r>
            <a:r>
              <a:rPr lang="es-MX" sz="2000" b="1" dirty="0"/>
              <a:t>)</a:t>
            </a:r>
          </a:p>
          <a:p>
            <a:pPr>
              <a:spcAft>
                <a:spcPts val="1200"/>
              </a:spcAft>
            </a:pPr>
            <a:r>
              <a:rPr lang="es-MX" b="1" dirty="0"/>
              <a:t>Diseñadas para operar con carbón importado de alta calidad.</a:t>
            </a:r>
          </a:p>
          <a:p>
            <a:pPr>
              <a:spcAft>
                <a:spcPts val="1200"/>
              </a:spcAft>
            </a:pPr>
            <a:r>
              <a:rPr lang="es-MX" b="1" dirty="0"/>
              <a:t>Las 6 primeras unidades fueron adaptadas para operar con combustóleo en casos de emergencia.</a:t>
            </a:r>
            <a:endParaRPr lang="es-MX" sz="1600" b="1" dirty="0"/>
          </a:p>
        </p:txBody>
      </p:sp>
      <p:cxnSp>
        <p:nvCxnSpPr>
          <p:cNvPr id="10" name="Conector recto de flecha 9">
            <a:extLst>
              <a:ext uri="{FF2B5EF4-FFF2-40B4-BE49-F238E27FC236}">
                <a16:creationId xmlns:a16="http://schemas.microsoft.com/office/drawing/2014/main" id="{B58ACDAC-7D99-4066-A5DC-4126AC8B3E9D}"/>
              </a:ext>
            </a:extLst>
          </p:cNvPr>
          <p:cNvCxnSpPr>
            <a:cxnSpLocks/>
          </p:cNvCxnSpPr>
          <p:nvPr/>
        </p:nvCxnSpPr>
        <p:spPr>
          <a:xfrm>
            <a:off x="4528000" y="5052932"/>
            <a:ext cx="485192"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CFE9D1D-2990-4762-B648-542FA843260A}"/>
              </a:ext>
            </a:extLst>
          </p:cNvPr>
          <p:cNvCxnSpPr>
            <a:cxnSpLocks/>
          </p:cNvCxnSpPr>
          <p:nvPr/>
        </p:nvCxnSpPr>
        <p:spPr>
          <a:xfrm>
            <a:off x="4855940" y="5456625"/>
            <a:ext cx="485192"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33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0F67E-B39B-43EF-813C-B99703126FBB}"/>
              </a:ext>
            </a:extLst>
          </p:cNvPr>
          <p:cNvSpPr>
            <a:spLocks noGrp="1"/>
          </p:cNvSpPr>
          <p:nvPr>
            <p:ph type="title"/>
          </p:nvPr>
        </p:nvSpPr>
        <p:spPr/>
        <p:txBody>
          <a:bodyPr/>
          <a:lstStyle/>
          <a:p>
            <a:r>
              <a:rPr lang="es-MX" dirty="0"/>
              <a:t>Algunas reflexiones iniciales</a:t>
            </a:r>
          </a:p>
        </p:txBody>
      </p:sp>
      <p:sp>
        <p:nvSpPr>
          <p:cNvPr id="3" name="Marcador de contenido 2">
            <a:extLst>
              <a:ext uri="{FF2B5EF4-FFF2-40B4-BE49-F238E27FC236}">
                <a16:creationId xmlns:a16="http://schemas.microsoft.com/office/drawing/2014/main" id="{3B72E5B3-8111-4D00-B33F-18061566FC71}"/>
              </a:ext>
            </a:extLst>
          </p:cNvPr>
          <p:cNvSpPr>
            <a:spLocks noGrp="1"/>
          </p:cNvSpPr>
          <p:nvPr>
            <p:ph idx="1"/>
          </p:nvPr>
        </p:nvSpPr>
        <p:spPr>
          <a:xfrm>
            <a:off x="377505" y="1363841"/>
            <a:ext cx="8246377" cy="5078904"/>
          </a:xfrm>
        </p:spPr>
        <p:txBody>
          <a:bodyPr>
            <a:normAutofit/>
          </a:bodyPr>
          <a:lstStyle/>
          <a:p>
            <a:pPr algn="just">
              <a:lnSpc>
                <a:spcPct val="120000"/>
              </a:lnSpc>
              <a:spcBef>
                <a:spcPts val="0"/>
              </a:spcBef>
              <a:buClr>
                <a:srgbClr val="70AD47">
                  <a:lumMod val="50000"/>
                </a:srgbClr>
              </a:buClr>
              <a:defRPr/>
            </a:pPr>
            <a:r>
              <a:rPr kumimoji="0" lang="es-ES" sz="1800" b="1" i="0" u="sng" strike="noStrike" kern="1200" cap="none" spc="0" normalizeH="0" baseline="0" noProof="0" dirty="0">
                <a:ln>
                  <a:noFill/>
                </a:ln>
                <a:effectLst/>
                <a:uLnTx/>
                <a:uFillTx/>
                <a:ea typeface="+mn-ea"/>
                <a:cs typeface="+mn-cs"/>
              </a:rPr>
              <a:t>En todo sistema coexisten un gran número de intereses encontrados que es necesario conciliar</a:t>
            </a:r>
            <a:r>
              <a:rPr kumimoji="0" lang="es-ES" sz="1800" b="0" i="0" u="none" strike="noStrike" kern="1200" cap="none" spc="0" normalizeH="0" baseline="0" noProof="0" dirty="0">
                <a:ln>
                  <a:noFill/>
                </a:ln>
                <a:solidFill>
                  <a:prstClr val="black"/>
                </a:solidFill>
                <a:effectLst/>
                <a:uLnTx/>
                <a:uFillTx/>
                <a:ea typeface="+mn-ea"/>
                <a:cs typeface="+mn-cs"/>
              </a:rPr>
              <a:t>.</a:t>
            </a:r>
          </a:p>
          <a:p>
            <a:pPr marL="720000" lvl="1" indent="-360000" algn="just">
              <a:lnSpc>
                <a:spcPct val="120000"/>
              </a:lnSpc>
              <a:spcBef>
                <a:spcPts val="0"/>
              </a:spcBef>
              <a:buClr>
                <a:srgbClr val="70AD47">
                  <a:lumMod val="50000"/>
                </a:srgbClr>
              </a:buClr>
              <a:buFont typeface="Courier New" panose="02070309020205020404" pitchFamily="49" charset="0"/>
              <a:buChar char="o"/>
              <a:defRPr/>
            </a:pPr>
            <a:r>
              <a:rPr lang="es-ES" sz="1800" dirty="0">
                <a:solidFill>
                  <a:prstClr val="black"/>
                </a:solidFill>
              </a:rPr>
              <a:t>Los </a:t>
            </a:r>
            <a:r>
              <a:rPr lang="es-ES" sz="1800" b="1" dirty="0">
                <a:solidFill>
                  <a:prstClr val="black"/>
                </a:solidFill>
              </a:rPr>
              <a:t>de la hacienda pública</a:t>
            </a:r>
            <a:endParaRPr lang="es-ES" sz="1800" dirty="0">
              <a:solidFill>
                <a:prstClr val="black"/>
              </a:solidFill>
            </a:endParaRPr>
          </a:p>
          <a:p>
            <a:pPr marL="720000" lvl="1" indent="-360000" algn="just">
              <a:lnSpc>
                <a:spcPct val="120000"/>
              </a:lnSpc>
              <a:spcBef>
                <a:spcPts val="0"/>
              </a:spcBef>
              <a:buClr>
                <a:srgbClr val="70AD47">
                  <a:lumMod val="50000"/>
                </a:srgbClr>
              </a:buClr>
              <a:buFont typeface="Courier New" panose="02070309020205020404" pitchFamily="49" charset="0"/>
              <a:buChar char="o"/>
              <a:defRPr/>
            </a:pPr>
            <a:r>
              <a:rPr lang="es-ES" sz="1800" dirty="0"/>
              <a:t>Los </a:t>
            </a:r>
            <a:r>
              <a:rPr lang="es-ES" sz="1800" b="1" dirty="0"/>
              <a:t>de la propia empresa encargada del suministro básico</a:t>
            </a:r>
            <a:endParaRPr lang="es-ES" sz="1800" dirty="0">
              <a:solidFill>
                <a:prstClr val="black"/>
              </a:solidFill>
            </a:endParaRPr>
          </a:p>
          <a:p>
            <a:pPr marL="720000" lvl="1" indent="-360000" algn="just">
              <a:lnSpc>
                <a:spcPct val="120000"/>
              </a:lnSpc>
              <a:spcBef>
                <a:spcPts val="0"/>
              </a:spcBef>
              <a:buClr>
                <a:srgbClr val="70AD47">
                  <a:lumMod val="50000"/>
                </a:srgbClr>
              </a:buClr>
              <a:buFont typeface="Courier New" panose="02070309020205020404" pitchFamily="49" charset="0"/>
              <a:buChar char="o"/>
              <a:defRPr/>
            </a:pPr>
            <a:r>
              <a:rPr lang="es-ES" sz="1800" dirty="0">
                <a:solidFill>
                  <a:prstClr val="black"/>
                </a:solidFill>
              </a:rPr>
              <a:t>Los </a:t>
            </a:r>
            <a:r>
              <a:rPr lang="es-ES" sz="1800" b="1" dirty="0">
                <a:solidFill>
                  <a:prstClr val="black"/>
                </a:solidFill>
              </a:rPr>
              <a:t>de los inversionistas privados</a:t>
            </a:r>
            <a:endParaRPr lang="es-ES" sz="1800" dirty="0">
              <a:solidFill>
                <a:prstClr val="black"/>
              </a:solidFill>
            </a:endParaRPr>
          </a:p>
          <a:p>
            <a:pPr marL="720000" lvl="1" indent="-360000" algn="just">
              <a:lnSpc>
                <a:spcPct val="120000"/>
              </a:lnSpc>
              <a:spcBef>
                <a:spcPts val="0"/>
              </a:spcBef>
              <a:buClr>
                <a:srgbClr val="70AD47">
                  <a:lumMod val="50000"/>
                </a:srgbClr>
              </a:buClr>
              <a:buFont typeface="Courier New" panose="02070309020205020404" pitchFamily="49" charset="0"/>
              <a:buChar char="o"/>
              <a:defRPr/>
            </a:pPr>
            <a:r>
              <a:rPr kumimoji="0" lang="es-ES" sz="1800" b="0" i="0" u="none" strike="noStrike" kern="1200" cap="none" spc="0" normalizeH="0" baseline="0" noProof="0" dirty="0">
                <a:ln>
                  <a:noFill/>
                </a:ln>
                <a:solidFill>
                  <a:prstClr val="black"/>
                </a:solidFill>
                <a:effectLst/>
                <a:uLnTx/>
                <a:uFillTx/>
                <a:ea typeface="+mn-ea"/>
                <a:cs typeface="+mn-cs"/>
              </a:rPr>
              <a:t>Los </a:t>
            </a:r>
            <a:r>
              <a:rPr kumimoji="0" lang="es-ES" sz="1800" b="1" i="0" u="none" strike="noStrike" kern="1200" cap="none" spc="0" normalizeH="0" baseline="0" noProof="0" dirty="0">
                <a:ln>
                  <a:noFill/>
                </a:ln>
                <a:solidFill>
                  <a:prstClr val="black"/>
                </a:solidFill>
                <a:effectLst/>
                <a:uLnTx/>
                <a:uFillTx/>
                <a:ea typeface="+mn-ea"/>
                <a:cs typeface="+mn-cs"/>
              </a:rPr>
              <a:t>de los grandes usuarios</a:t>
            </a:r>
            <a:endParaRPr kumimoji="0" lang="es-ES" sz="1800" b="0" i="0" u="none" strike="noStrike" kern="1200" cap="none" spc="0" normalizeH="0" baseline="0" noProof="0" dirty="0">
              <a:ln>
                <a:noFill/>
              </a:ln>
              <a:solidFill>
                <a:prstClr val="black"/>
              </a:solidFill>
              <a:effectLst/>
              <a:uLnTx/>
              <a:uFillTx/>
              <a:ea typeface="+mn-ea"/>
              <a:cs typeface="+mn-cs"/>
            </a:endParaRPr>
          </a:p>
          <a:p>
            <a:pPr marL="720000" lvl="1" indent="-360000" algn="just">
              <a:lnSpc>
                <a:spcPct val="120000"/>
              </a:lnSpc>
              <a:spcBef>
                <a:spcPts val="0"/>
              </a:spcBef>
              <a:buClr>
                <a:srgbClr val="70AD47">
                  <a:lumMod val="50000"/>
                </a:srgbClr>
              </a:buClr>
              <a:buFont typeface="Courier New" panose="02070309020205020404" pitchFamily="49" charset="0"/>
              <a:buChar char="o"/>
              <a:defRPr/>
            </a:pPr>
            <a:r>
              <a:rPr kumimoji="0" lang="es-ES" sz="1800" b="0" i="0" u="none" strike="noStrike" kern="1200" cap="none" spc="0" normalizeH="0" baseline="0" noProof="0" dirty="0">
                <a:ln>
                  <a:noFill/>
                </a:ln>
                <a:solidFill>
                  <a:prstClr val="black"/>
                </a:solidFill>
                <a:effectLst/>
                <a:uLnTx/>
                <a:uFillTx/>
                <a:ea typeface="+mn-ea"/>
                <a:cs typeface="+mn-cs"/>
              </a:rPr>
              <a:t>El </a:t>
            </a:r>
            <a:r>
              <a:rPr kumimoji="0" lang="es-ES" sz="1800" b="1" i="0" u="none" strike="noStrike" kern="1200" cap="none" spc="0" normalizeH="0" baseline="0" noProof="0" dirty="0">
                <a:ln>
                  <a:noFill/>
                </a:ln>
                <a:solidFill>
                  <a:prstClr val="black"/>
                </a:solidFill>
                <a:effectLst/>
                <a:uLnTx/>
                <a:uFillTx/>
                <a:ea typeface="+mn-ea"/>
                <a:cs typeface="+mn-cs"/>
              </a:rPr>
              <a:t>de millones de usuarios</a:t>
            </a:r>
            <a:r>
              <a:rPr kumimoji="0" lang="es-ES" sz="1800" b="0" i="0" u="none" strike="noStrike" kern="1200" cap="none" spc="0" normalizeH="0" baseline="0" noProof="0" dirty="0">
                <a:ln>
                  <a:noFill/>
                </a:ln>
                <a:solidFill>
                  <a:prstClr val="black"/>
                </a:solidFill>
                <a:effectLst/>
                <a:uLnTx/>
                <a:uFillTx/>
                <a:ea typeface="+mn-ea"/>
                <a:cs typeface="+mn-cs"/>
              </a:rPr>
              <a:t>, que </a:t>
            </a:r>
            <a:r>
              <a:rPr lang="es-ES" sz="1800" dirty="0">
                <a:solidFill>
                  <a:prstClr val="black"/>
                </a:solidFill>
              </a:rPr>
              <a:t>sin un regulador independiente </a:t>
            </a:r>
            <a:r>
              <a:rPr kumimoji="0" lang="es-ES" sz="1800" b="0" i="0" u="none" strike="noStrike" kern="1200" cap="none" spc="0" normalizeH="0" baseline="0" noProof="0" dirty="0">
                <a:ln>
                  <a:noFill/>
                </a:ln>
                <a:solidFill>
                  <a:prstClr val="black"/>
                </a:solidFill>
                <a:effectLst/>
                <a:uLnTx/>
                <a:uFillTx/>
                <a:ea typeface="+mn-ea"/>
                <a:cs typeface="+mn-cs"/>
              </a:rPr>
              <a:t>carecen de defensa ante posibles abusos o errores del suministrador</a:t>
            </a:r>
          </a:p>
          <a:p>
            <a:pPr marL="342000" indent="-342000" algn="just">
              <a:lnSpc>
                <a:spcPct val="120000"/>
              </a:lnSpc>
              <a:spcBef>
                <a:spcPts val="600"/>
              </a:spcBef>
              <a:buClr>
                <a:srgbClr val="70AD47">
                  <a:lumMod val="50000"/>
                </a:srgbClr>
              </a:buClr>
              <a:defRPr/>
            </a:pPr>
            <a:r>
              <a:rPr lang="es-ES" sz="1800" b="1" u="sng" dirty="0">
                <a:solidFill>
                  <a:prstClr val="black"/>
                </a:solidFill>
              </a:rPr>
              <a:t>En casi todos los sistemas modernos, además del operador de  suministro básico, existe</a:t>
            </a:r>
            <a:r>
              <a:rPr lang="es-ES" sz="1800" dirty="0">
                <a:solidFill>
                  <a:prstClr val="black"/>
                </a:solidFill>
              </a:rPr>
              <a:t>:</a:t>
            </a:r>
          </a:p>
          <a:p>
            <a:pPr marL="720000" lvl="1" indent="-360000" algn="just">
              <a:lnSpc>
                <a:spcPct val="120000"/>
              </a:lnSpc>
              <a:spcBef>
                <a:spcPts val="600"/>
              </a:spcBef>
              <a:buClr>
                <a:srgbClr val="70AD47">
                  <a:lumMod val="50000"/>
                </a:srgbClr>
              </a:buClr>
              <a:buFont typeface="Courier New" panose="02070309020205020404" pitchFamily="49" charset="0"/>
              <a:buChar char="o"/>
              <a:defRPr/>
            </a:pPr>
            <a:r>
              <a:rPr lang="es-ES" sz="1800" b="1" dirty="0">
                <a:solidFill>
                  <a:prstClr val="black"/>
                </a:solidFill>
              </a:rPr>
              <a:t>Un regulador independiente</a:t>
            </a:r>
            <a:endParaRPr lang="es-ES" sz="1800" dirty="0">
              <a:solidFill>
                <a:prstClr val="black"/>
              </a:solidFill>
            </a:endParaRPr>
          </a:p>
          <a:p>
            <a:pPr marL="720000" lvl="1" indent="-360000" algn="just">
              <a:lnSpc>
                <a:spcPct val="120000"/>
              </a:lnSpc>
              <a:spcBef>
                <a:spcPts val="600"/>
              </a:spcBef>
              <a:buClr>
                <a:srgbClr val="70AD47">
                  <a:lumMod val="50000"/>
                </a:srgbClr>
              </a:buClr>
              <a:buFont typeface="Courier New" panose="02070309020205020404" pitchFamily="49" charset="0"/>
              <a:buChar char="o"/>
              <a:defRPr/>
            </a:pPr>
            <a:r>
              <a:rPr lang="es-ES" sz="1800" b="1" dirty="0">
                <a:solidFill>
                  <a:prstClr val="black"/>
                </a:solidFill>
              </a:rPr>
              <a:t>Un operador independiente</a:t>
            </a:r>
            <a:endParaRPr lang="es-ES" sz="1800" dirty="0">
              <a:solidFill>
                <a:prstClr val="black"/>
              </a:solidFill>
            </a:endParaRPr>
          </a:p>
          <a:p>
            <a:pPr marL="720000" lvl="1" indent="-360000" algn="just">
              <a:lnSpc>
                <a:spcPct val="120000"/>
              </a:lnSpc>
              <a:spcBef>
                <a:spcPts val="600"/>
              </a:spcBef>
              <a:buClr>
                <a:srgbClr val="70AD47">
                  <a:lumMod val="50000"/>
                </a:srgbClr>
              </a:buClr>
              <a:buFont typeface="Courier New" panose="02070309020205020404" pitchFamily="49" charset="0"/>
              <a:buChar char="o"/>
              <a:defRPr/>
            </a:pPr>
            <a:r>
              <a:rPr lang="es-ES" sz="1800" b="1" dirty="0"/>
              <a:t>Un responsable de llevar a cabo una planeación integral del sistema eléctrico nacional</a:t>
            </a:r>
            <a:r>
              <a:rPr lang="es-ES" sz="1800" dirty="0">
                <a:solidFill>
                  <a:prstClr val="black"/>
                </a:solidFill>
              </a:rPr>
              <a:t> </a:t>
            </a:r>
          </a:p>
          <a:p>
            <a:pPr marL="262800" indent="-360000" algn="just">
              <a:lnSpc>
                <a:spcPct val="120000"/>
              </a:lnSpc>
              <a:spcBef>
                <a:spcPts val="0"/>
              </a:spcBef>
              <a:buClr>
                <a:srgbClr val="70AD47">
                  <a:lumMod val="50000"/>
                </a:srgbClr>
              </a:buClr>
              <a:defRPr/>
            </a:pPr>
            <a:endParaRPr lang="es-ES" sz="2000" dirty="0"/>
          </a:p>
          <a:p>
            <a:pPr marL="0" indent="0">
              <a:buNone/>
            </a:pPr>
            <a:endParaRPr lang="es-MX" sz="700" dirty="0"/>
          </a:p>
        </p:txBody>
      </p:sp>
      <p:sp>
        <p:nvSpPr>
          <p:cNvPr id="5" name="Slide Number Placeholder 5">
            <a:extLst>
              <a:ext uri="{FF2B5EF4-FFF2-40B4-BE49-F238E27FC236}">
                <a16:creationId xmlns:a16="http://schemas.microsoft.com/office/drawing/2014/main" id="{94A185DC-BF17-449F-B2FE-9A25256A059A}"/>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3</a:t>
            </a:fld>
            <a:endParaRPr lang="es-ES_tradnl"/>
          </a:p>
        </p:txBody>
      </p:sp>
    </p:spTree>
    <p:extLst>
      <p:ext uri="{BB962C8B-B14F-4D97-AF65-F5344CB8AC3E}">
        <p14:creationId xmlns:p14="http://schemas.microsoft.com/office/powerpoint/2010/main" val="1497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FC02B-9FAD-4F11-8469-7C980062EB5B}"/>
              </a:ext>
            </a:extLst>
          </p:cNvPr>
          <p:cNvSpPr>
            <a:spLocks noGrp="1"/>
          </p:cNvSpPr>
          <p:nvPr>
            <p:ph type="title"/>
          </p:nvPr>
        </p:nvSpPr>
        <p:spPr/>
        <p:txBody>
          <a:bodyPr>
            <a:normAutofit/>
          </a:bodyPr>
          <a:lstStyle/>
          <a:p>
            <a:r>
              <a:rPr lang="es-MX" dirty="0"/>
              <a:t>Algunas reflexiones iniciales</a:t>
            </a:r>
          </a:p>
        </p:txBody>
      </p:sp>
      <p:sp>
        <p:nvSpPr>
          <p:cNvPr id="3" name="Marcador de contenido 2">
            <a:extLst>
              <a:ext uri="{FF2B5EF4-FFF2-40B4-BE49-F238E27FC236}">
                <a16:creationId xmlns:a16="http://schemas.microsoft.com/office/drawing/2014/main" id="{FD2B7500-871D-4531-BE02-081C8538A40D}"/>
              </a:ext>
            </a:extLst>
          </p:cNvPr>
          <p:cNvSpPr>
            <a:spLocks noGrp="1"/>
          </p:cNvSpPr>
          <p:nvPr>
            <p:ph idx="1"/>
          </p:nvPr>
        </p:nvSpPr>
        <p:spPr>
          <a:xfrm>
            <a:off x="469784" y="1434283"/>
            <a:ext cx="8087511" cy="1994718"/>
          </a:xfrm>
        </p:spPr>
        <p:txBody>
          <a:bodyPr>
            <a:normAutofit lnSpcReduction="10000"/>
          </a:bodyPr>
          <a:lstStyle/>
          <a:p>
            <a:pPr algn="just">
              <a:lnSpc>
                <a:spcPct val="110000"/>
              </a:lnSpc>
              <a:spcBef>
                <a:spcPts val="1800"/>
              </a:spcBef>
            </a:pPr>
            <a:r>
              <a:rPr lang="es-ES" sz="1800" b="1" u="sng" dirty="0"/>
              <a:t>Dos factores imponen la necesidad de revisar una y otra vez las reglas de operación de cualquier sistema eléctrico, por lo que su marco jurídico requiere flexibilidad</a:t>
            </a:r>
            <a:r>
              <a:rPr lang="es-ES" sz="1800" dirty="0"/>
              <a:t>:</a:t>
            </a:r>
          </a:p>
          <a:p>
            <a:pPr lvl="1" algn="just">
              <a:lnSpc>
                <a:spcPct val="110000"/>
              </a:lnSpc>
              <a:spcBef>
                <a:spcPts val="1800"/>
              </a:spcBef>
              <a:buFont typeface="Courier New" panose="02070309020205020404" pitchFamily="49" charset="0"/>
              <a:buChar char="o"/>
            </a:pPr>
            <a:r>
              <a:rPr lang="es-ES" sz="1800" b="1" dirty="0"/>
              <a:t>Los grandes avances tecnológicos</a:t>
            </a:r>
            <a:endParaRPr lang="es-ES" sz="1800" dirty="0"/>
          </a:p>
          <a:p>
            <a:pPr lvl="1" algn="just">
              <a:lnSpc>
                <a:spcPct val="110000"/>
              </a:lnSpc>
              <a:spcBef>
                <a:spcPts val="1800"/>
              </a:spcBef>
              <a:buFont typeface="Courier New" panose="02070309020205020404" pitchFamily="49" charset="0"/>
              <a:buChar char="o"/>
            </a:pPr>
            <a:r>
              <a:rPr lang="es-ES" sz="1800" b="1" dirty="0"/>
              <a:t>Los enormes desafíos del cambio climático</a:t>
            </a:r>
            <a:r>
              <a:rPr lang="es-ES" sz="1800" dirty="0"/>
              <a:t> </a:t>
            </a:r>
          </a:p>
          <a:p>
            <a:pPr marL="457200" indent="-457200">
              <a:lnSpc>
                <a:spcPct val="120000"/>
              </a:lnSpc>
              <a:buFont typeface="+mj-lt"/>
              <a:buAutoNum type="arabicPeriod" startAt="11"/>
            </a:pPr>
            <a:endParaRPr lang="es-MX" sz="2600" dirty="0"/>
          </a:p>
          <a:p>
            <a:pPr marL="457200" indent="-457200">
              <a:buFont typeface="+mj-lt"/>
              <a:buAutoNum type="arabicPeriod" startAt="11"/>
            </a:pPr>
            <a:endParaRPr lang="es-MX" dirty="0"/>
          </a:p>
        </p:txBody>
      </p:sp>
      <p:sp>
        <p:nvSpPr>
          <p:cNvPr id="5" name="Rectángulo 4">
            <a:extLst>
              <a:ext uri="{FF2B5EF4-FFF2-40B4-BE49-F238E27FC236}">
                <a16:creationId xmlns:a16="http://schemas.microsoft.com/office/drawing/2014/main" id="{F2BE48EE-5676-4CAD-93F6-3ACD8435CFA7}"/>
              </a:ext>
            </a:extLst>
          </p:cNvPr>
          <p:cNvSpPr/>
          <p:nvPr/>
        </p:nvSpPr>
        <p:spPr>
          <a:xfrm>
            <a:off x="931653" y="3971349"/>
            <a:ext cx="7427343" cy="1383510"/>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Regresar a un modelo que pudo haber sido exitoso hace sesenta años, y dejarlo firmemente amarrado en el marco constitucional, sería un gravísimo error de consecuencias incalculables.</a:t>
            </a:r>
            <a:endParaRPr lang="es-ES" sz="2000" b="1" dirty="0">
              <a:solidFill>
                <a:schemeClr val="tx1"/>
              </a:solidFill>
            </a:endParaRPr>
          </a:p>
        </p:txBody>
      </p:sp>
      <p:sp>
        <p:nvSpPr>
          <p:cNvPr id="6" name="Slide Number Placeholder 5">
            <a:extLst>
              <a:ext uri="{FF2B5EF4-FFF2-40B4-BE49-F238E27FC236}">
                <a16:creationId xmlns:a16="http://schemas.microsoft.com/office/drawing/2014/main" id="{8E8B408E-DB7F-406A-8AAA-6349FDEE51CF}"/>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4</a:t>
            </a:fld>
            <a:endParaRPr lang="es-ES_tradnl"/>
          </a:p>
        </p:txBody>
      </p:sp>
    </p:spTree>
    <p:extLst>
      <p:ext uri="{BB962C8B-B14F-4D97-AF65-F5344CB8AC3E}">
        <p14:creationId xmlns:p14="http://schemas.microsoft.com/office/powerpoint/2010/main" val="15598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0F67E-B39B-43EF-813C-B99703126FBB}"/>
              </a:ext>
            </a:extLst>
          </p:cNvPr>
          <p:cNvSpPr>
            <a:spLocks noGrp="1"/>
          </p:cNvSpPr>
          <p:nvPr>
            <p:ph type="title"/>
          </p:nvPr>
        </p:nvSpPr>
        <p:spPr/>
        <p:txBody>
          <a:bodyPr>
            <a:normAutofit fontScale="90000"/>
          </a:bodyPr>
          <a:lstStyle/>
          <a:p>
            <a:r>
              <a:rPr lang="es-ES" dirty="0"/>
              <a:t>Diez razones por las que no debe aprobarse </a:t>
            </a:r>
            <a:br>
              <a:rPr lang="es-ES" dirty="0"/>
            </a:br>
            <a:r>
              <a:rPr lang="es-ES" dirty="0"/>
              <a:t>la iniciativa de reforma constitucional</a:t>
            </a:r>
          </a:p>
        </p:txBody>
      </p:sp>
      <p:sp>
        <p:nvSpPr>
          <p:cNvPr id="3" name="Marcador de contenido 2">
            <a:extLst>
              <a:ext uri="{FF2B5EF4-FFF2-40B4-BE49-F238E27FC236}">
                <a16:creationId xmlns:a16="http://schemas.microsoft.com/office/drawing/2014/main" id="{3B72E5B3-8111-4D00-B33F-18061566FC71}"/>
              </a:ext>
            </a:extLst>
          </p:cNvPr>
          <p:cNvSpPr>
            <a:spLocks noGrp="1"/>
          </p:cNvSpPr>
          <p:nvPr>
            <p:ph idx="1"/>
          </p:nvPr>
        </p:nvSpPr>
        <p:spPr>
          <a:xfrm>
            <a:off x="361854" y="1388942"/>
            <a:ext cx="8247307" cy="5332533"/>
          </a:xfrm>
        </p:spPr>
        <p:txBody>
          <a:bodyPr>
            <a:normAutofit fontScale="25000" lnSpcReduction="20000"/>
          </a:bodyPr>
          <a:lstStyle/>
          <a:p>
            <a:pPr algn="just">
              <a:lnSpc>
                <a:spcPct val="110000"/>
              </a:lnSpc>
              <a:spcBef>
                <a:spcPts val="0"/>
              </a:spcBef>
              <a:spcAft>
                <a:spcPts val="1200"/>
              </a:spcAft>
              <a:buClr>
                <a:srgbClr val="70AD47">
                  <a:lumMod val="50000"/>
                </a:srgbClr>
              </a:buClr>
              <a:buFont typeface="+mj-lt"/>
              <a:buAutoNum type="arabicPeriod"/>
              <a:defRPr/>
            </a:pPr>
            <a:r>
              <a:rPr lang="es-ES" sz="7200" dirty="0">
                <a:solidFill>
                  <a:prstClr val="black"/>
                </a:solidFill>
              </a:rPr>
              <a:t>La propuesta en electricidad </a:t>
            </a:r>
            <a:r>
              <a:rPr lang="es-ES" sz="7200" b="1" dirty="0"/>
              <a:t>es mucho más restrictiva </a:t>
            </a:r>
            <a:r>
              <a:rPr lang="es-ES" sz="7200" dirty="0"/>
              <a:t>para el sector privado que la existente antes de la reforma de Peña Nieto. </a:t>
            </a:r>
          </a:p>
          <a:p>
            <a:pPr>
              <a:lnSpc>
                <a:spcPct val="110000"/>
              </a:lnSpc>
              <a:spcBef>
                <a:spcPts val="0"/>
              </a:spcBef>
              <a:spcAft>
                <a:spcPts val="1200"/>
              </a:spcAft>
              <a:buClr>
                <a:srgbClr val="70AD47">
                  <a:lumMod val="50000"/>
                </a:srgbClr>
              </a:buClr>
              <a:buFont typeface="+mj-lt"/>
              <a:buAutoNum type="arabicPeriod"/>
              <a:defRPr/>
            </a:pPr>
            <a:r>
              <a:rPr lang="es-ES" sz="7200" b="1" dirty="0"/>
              <a:t>Cancela el derecho de los usuarios calificados </a:t>
            </a:r>
            <a:r>
              <a:rPr lang="es-ES" sz="7200" dirty="0"/>
              <a:t>de contratar y recibir electricidad de otras fuentes de suministro diferentes a la CFE.</a:t>
            </a:r>
            <a:r>
              <a:rPr lang="es-MX" sz="7200" b="1" dirty="0">
                <a:effectLst/>
                <a:ea typeface="Calibri" panose="020F0502020204030204" pitchFamily="34" charset="0"/>
                <a:cs typeface="Times New Roman" panose="02020603050405020304" pitchFamily="18" charset="0"/>
              </a:rPr>
              <a:t> </a:t>
            </a:r>
          </a:p>
          <a:p>
            <a:pPr marL="0" indent="0" algn="ctr">
              <a:lnSpc>
                <a:spcPct val="110000"/>
              </a:lnSpc>
              <a:spcBef>
                <a:spcPts val="0"/>
              </a:spcBef>
              <a:spcAft>
                <a:spcPts val="600"/>
              </a:spcAft>
              <a:buClr>
                <a:srgbClr val="70AD47">
                  <a:lumMod val="50000"/>
                </a:srgbClr>
              </a:buClr>
              <a:buNone/>
              <a:defRPr/>
            </a:pPr>
            <a:r>
              <a:rPr lang="es-MX" sz="7200" b="1" i="1" dirty="0">
                <a:effectLst/>
                <a:ea typeface="Calibri" panose="020F0502020204030204" pitchFamily="34" charset="0"/>
                <a:cs typeface="Times New Roman" panose="02020603050405020304" pitchFamily="18" charset="0"/>
              </a:rPr>
              <a:t>Esto necesariamente va en detrimento de </a:t>
            </a:r>
            <a:br>
              <a:rPr lang="es-MX" sz="7200" b="1" i="1" dirty="0">
                <a:effectLst/>
                <a:ea typeface="Calibri" panose="020F0502020204030204" pitchFamily="34" charset="0"/>
                <a:cs typeface="Times New Roman" panose="02020603050405020304" pitchFamily="18" charset="0"/>
              </a:rPr>
            </a:br>
            <a:r>
              <a:rPr lang="es-MX" sz="7200" b="1" i="1" dirty="0">
                <a:effectLst/>
                <a:ea typeface="Calibri" panose="020F0502020204030204" pitchFamily="34" charset="0"/>
                <a:cs typeface="Times New Roman" panose="02020603050405020304" pitchFamily="18" charset="0"/>
              </a:rPr>
              <a:t>la competitividad de la industria nacional</a:t>
            </a:r>
            <a:r>
              <a:rPr lang="es-MX" sz="7200" i="1" dirty="0">
                <a:effectLst/>
                <a:ea typeface="Calibri" panose="020F0502020204030204" pitchFamily="34" charset="0"/>
                <a:cs typeface="Times New Roman" panose="02020603050405020304" pitchFamily="18" charset="0"/>
              </a:rPr>
              <a:t>.</a:t>
            </a:r>
            <a:endParaRPr lang="es-ES" sz="7200" i="1" dirty="0"/>
          </a:p>
          <a:p>
            <a:pPr marL="342000" indent="-342000" algn="just">
              <a:lnSpc>
                <a:spcPct val="110000"/>
              </a:lnSpc>
              <a:spcBef>
                <a:spcPts val="1800"/>
              </a:spcBef>
              <a:spcAft>
                <a:spcPts val="1200"/>
              </a:spcAft>
              <a:buClr>
                <a:srgbClr val="70AD47">
                  <a:lumMod val="50000"/>
                </a:srgbClr>
              </a:buClr>
              <a:buFont typeface="+mj-lt"/>
              <a:buAutoNum type="arabicPeriod" startAt="3"/>
              <a:defRPr/>
            </a:pPr>
            <a:r>
              <a:rPr lang="es-ES" sz="7200" b="1" dirty="0"/>
              <a:t>A las inversiones existentes en más de 800 centrales eléctricas, con una inversión total estimada por la CRE de más de 60,000 millones de dólares, </a:t>
            </a:r>
            <a:br>
              <a:rPr lang="es-ES" sz="7200" b="1" dirty="0"/>
            </a:br>
            <a:r>
              <a:rPr lang="es-ES" sz="7200" b="1" dirty="0"/>
              <a:t>se les impone un cambio radical en su modelo de negocio</a:t>
            </a:r>
            <a:r>
              <a:rPr lang="es-MX" sz="7200" b="1" dirty="0"/>
              <a:t>, lo cual es violatorio de los acuerdos internacionales suscritos por nuestro país</a:t>
            </a:r>
            <a:r>
              <a:rPr lang="es-ES" sz="7200" dirty="0"/>
              <a:t>.</a:t>
            </a:r>
          </a:p>
          <a:p>
            <a:pPr algn="just">
              <a:lnSpc>
                <a:spcPct val="110000"/>
              </a:lnSpc>
              <a:spcBef>
                <a:spcPts val="0"/>
              </a:spcBef>
              <a:spcAft>
                <a:spcPts val="1200"/>
              </a:spcAft>
              <a:buClr>
                <a:srgbClr val="70AD47">
                  <a:lumMod val="50000"/>
                </a:srgbClr>
              </a:buClr>
              <a:buFont typeface="+mj-lt"/>
              <a:buAutoNum type="arabicPeriod" startAt="3"/>
              <a:defRPr/>
            </a:pPr>
            <a:r>
              <a:rPr lang="es-ES" sz="7200" dirty="0"/>
              <a:t>Cancela todos los permisos de generación y los contratos celebrados por la CFE con el sector privado, </a:t>
            </a:r>
            <a:r>
              <a:rPr lang="es-ES" sz="7200" b="1" dirty="0"/>
              <a:t>afectando a cientos de inversionistas, nacionales y extranjeros</a:t>
            </a:r>
            <a:r>
              <a:rPr lang="es-ES" sz="7200" dirty="0"/>
              <a:t>. </a:t>
            </a:r>
          </a:p>
          <a:p>
            <a:pPr algn="just">
              <a:lnSpc>
                <a:spcPct val="110000"/>
              </a:lnSpc>
              <a:spcBef>
                <a:spcPts val="0"/>
              </a:spcBef>
              <a:spcAft>
                <a:spcPts val="1200"/>
              </a:spcAft>
              <a:buClr>
                <a:srgbClr val="70AD47">
                  <a:lumMod val="50000"/>
                </a:srgbClr>
              </a:buClr>
              <a:buFont typeface="+mj-lt"/>
              <a:buAutoNum type="arabicPeriod" startAt="3"/>
              <a:defRPr/>
            </a:pPr>
            <a:r>
              <a:rPr lang="es-ES" sz="7200" dirty="0"/>
              <a:t>Cancela, </a:t>
            </a:r>
            <a:r>
              <a:rPr lang="es-ES" sz="7200" b="1" dirty="0"/>
              <a:t>sin previa resolución judicial</a:t>
            </a:r>
            <a:r>
              <a:rPr lang="es-ES" sz="7200" dirty="0"/>
              <a:t>, los derechos de los socios de más de </a:t>
            </a:r>
            <a:br>
              <a:rPr lang="es-ES" sz="7200" dirty="0"/>
            </a:br>
            <a:r>
              <a:rPr lang="es-ES" sz="7200" b="1" dirty="0"/>
              <a:t>300 centrales legadas </a:t>
            </a:r>
            <a:r>
              <a:rPr lang="es-ES" sz="7200" dirty="0"/>
              <a:t>con permiso de autoabastecimiento </a:t>
            </a:r>
            <a:r>
              <a:rPr lang="es-ES" sz="7200" b="1" dirty="0"/>
              <a:t>que la CFE considera que son ilegítimos</a:t>
            </a:r>
            <a:r>
              <a:rPr lang="es-ES" sz="7200" dirty="0"/>
              <a:t>, </a:t>
            </a:r>
            <a:r>
              <a:rPr lang="es-ES" sz="7200" b="1" dirty="0"/>
              <a:t>lo que nunca ha podido demostrar ante un tribunal</a:t>
            </a:r>
            <a:r>
              <a:rPr lang="es-ES" sz="7200" dirty="0">
                <a:solidFill>
                  <a:prstClr val="black"/>
                </a:solidFill>
              </a:rPr>
              <a:t>.</a:t>
            </a:r>
            <a:endParaRPr lang="es-ES" sz="7200" dirty="0"/>
          </a:p>
          <a:p>
            <a:pPr marL="0" indent="0">
              <a:lnSpc>
                <a:spcPct val="110000"/>
              </a:lnSpc>
              <a:buNone/>
            </a:pPr>
            <a:endParaRPr lang="es-MX" sz="700" dirty="0"/>
          </a:p>
        </p:txBody>
      </p:sp>
      <p:sp>
        <p:nvSpPr>
          <p:cNvPr id="5" name="Slide Number Placeholder 5">
            <a:extLst>
              <a:ext uri="{FF2B5EF4-FFF2-40B4-BE49-F238E27FC236}">
                <a16:creationId xmlns:a16="http://schemas.microsoft.com/office/drawing/2014/main" id="{94A185DC-BF17-449F-B2FE-9A25256A059A}"/>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5</a:t>
            </a:fld>
            <a:endParaRPr lang="es-ES_tradnl"/>
          </a:p>
        </p:txBody>
      </p:sp>
    </p:spTree>
    <p:extLst>
      <p:ext uri="{BB962C8B-B14F-4D97-AF65-F5344CB8AC3E}">
        <p14:creationId xmlns:p14="http://schemas.microsoft.com/office/powerpoint/2010/main" val="322618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0F67E-B39B-43EF-813C-B99703126FBB}"/>
              </a:ext>
            </a:extLst>
          </p:cNvPr>
          <p:cNvSpPr>
            <a:spLocks noGrp="1"/>
          </p:cNvSpPr>
          <p:nvPr>
            <p:ph type="title"/>
          </p:nvPr>
        </p:nvSpPr>
        <p:spPr/>
        <p:txBody>
          <a:bodyPr>
            <a:normAutofit fontScale="90000"/>
          </a:bodyPr>
          <a:lstStyle/>
          <a:p>
            <a:r>
              <a:rPr lang="es-ES" dirty="0"/>
              <a:t>Diez razones por las que no debe aprobarse </a:t>
            </a:r>
            <a:br>
              <a:rPr lang="es-ES" dirty="0"/>
            </a:br>
            <a:r>
              <a:rPr lang="es-ES" dirty="0"/>
              <a:t>la iniciativa de reforma constitucional</a:t>
            </a:r>
          </a:p>
        </p:txBody>
      </p:sp>
      <p:sp>
        <p:nvSpPr>
          <p:cNvPr id="3" name="Marcador de contenido 2">
            <a:extLst>
              <a:ext uri="{FF2B5EF4-FFF2-40B4-BE49-F238E27FC236}">
                <a16:creationId xmlns:a16="http://schemas.microsoft.com/office/drawing/2014/main" id="{3B72E5B3-8111-4D00-B33F-18061566FC71}"/>
              </a:ext>
            </a:extLst>
          </p:cNvPr>
          <p:cNvSpPr>
            <a:spLocks noGrp="1"/>
          </p:cNvSpPr>
          <p:nvPr>
            <p:ph idx="1"/>
          </p:nvPr>
        </p:nvSpPr>
        <p:spPr>
          <a:xfrm>
            <a:off x="619570" y="1367071"/>
            <a:ext cx="7904860" cy="4989280"/>
          </a:xfrm>
        </p:spPr>
        <p:txBody>
          <a:bodyPr>
            <a:normAutofit fontScale="92500" lnSpcReduction="20000"/>
          </a:bodyPr>
          <a:lstStyle/>
          <a:p>
            <a:pPr marL="457200" indent="-457200" algn="just">
              <a:lnSpc>
                <a:spcPct val="110000"/>
              </a:lnSpc>
              <a:spcBef>
                <a:spcPts val="0"/>
              </a:spcBef>
              <a:spcAft>
                <a:spcPts val="1200"/>
              </a:spcAft>
              <a:buClr>
                <a:srgbClr val="70AD47">
                  <a:lumMod val="50000"/>
                </a:srgbClr>
              </a:buClr>
              <a:buFont typeface="+mj-lt"/>
              <a:buAutoNum type="arabicPeriod" startAt="6"/>
              <a:defRPr/>
            </a:pPr>
            <a:r>
              <a:rPr lang="es-MX" sz="1900" dirty="0">
                <a:solidFill>
                  <a:prstClr val="black"/>
                </a:solidFill>
              </a:rPr>
              <a:t>Eleva a rango constitucional un </a:t>
            </a:r>
            <a:r>
              <a:rPr lang="es-MX" sz="1900" b="1" dirty="0">
                <a:solidFill>
                  <a:prstClr val="black"/>
                </a:solidFill>
              </a:rPr>
              <a:t>injustificado y arbitrario límite a la participación del sector privado</a:t>
            </a:r>
            <a:r>
              <a:rPr lang="es-MX" sz="1900" dirty="0">
                <a:solidFill>
                  <a:prstClr val="black"/>
                </a:solidFill>
              </a:rPr>
              <a:t> en generación. </a:t>
            </a:r>
          </a:p>
          <a:p>
            <a:pPr marL="360000" lvl="1" indent="0" algn="ctr">
              <a:lnSpc>
                <a:spcPct val="110000"/>
              </a:lnSpc>
              <a:spcBef>
                <a:spcPts val="0"/>
              </a:spcBef>
              <a:spcAft>
                <a:spcPts val="1200"/>
              </a:spcAft>
              <a:buClr>
                <a:srgbClr val="70AD47">
                  <a:lumMod val="50000"/>
                </a:srgbClr>
              </a:buClr>
              <a:buNone/>
              <a:defRPr/>
            </a:pPr>
            <a:r>
              <a:rPr lang="es-MX" sz="1900" i="1" dirty="0">
                <a:solidFill>
                  <a:prstClr val="black"/>
                </a:solidFill>
              </a:rPr>
              <a:t>¿Este límite constitucional, cómo aplica?</a:t>
            </a:r>
            <a:br>
              <a:rPr lang="es-MX" sz="1900" i="1" dirty="0">
                <a:solidFill>
                  <a:prstClr val="black"/>
                </a:solidFill>
              </a:rPr>
            </a:br>
            <a:r>
              <a:rPr lang="es-MX" sz="1900" i="1" dirty="0">
                <a:solidFill>
                  <a:prstClr val="black"/>
                </a:solidFill>
              </a:rPr>
              <a:t>¿Es un límite horario, diario, anual o sexenal?</a:t>
            </a:r>
          </a:p>
          <a:p>
            <a:pPr marL="360000" lvl="1" indent="0" algn="ctr">
              <a:lnSpc>
                <a:spcPct val="110000"/>
              </a:lnSpc>
              <a:spcBef>
                <a:spcPts val="0"/>
              </a:spcBef>
              <a:spcAft>
                <a:spcPts val="1200"/>
              </a:spcAft>
              <a:buClr>
                <a:srgbClr val="70AD47">
                  <a:lumMod val="50000"/>
                </a:srgbClr>
              </a:buClr>
              <a:buNone/>
              <a:defRPr/>
            </a:pPr>
            <a:r>
              <a:rPr lang="es-MX" sz="1900" i="1" dirty="0">
                <a:solidFill>
                  <a:prstClr val="black"/>
                </a:solidFill>
              </a:rPr>
              <a:t>¿Qué haremos cuando, por cualquier razón, la CFE </a:t>
            </a:r>
            <a:br>
              <a:rPr lang="es-MX" sz="1900" i="1" dirty="0">
                <a:solidFill>
                  <a:prstClr val="black"/>
                </a:solidFill>
              </a:rPr>
            </a:br>
            <a:r>
              <a:rPr lang="es-MX" sz="1900" i="1" dirty="0">
                <a:solidFill>
                  <a:prstClr val="black"/>
                </a:solidFill>
              </a:rPr>
              <a:t>no pueda cumplir con el límite establecido en la Constitución? </a:t>
            </a:r>
            <a:br>
              <a:rPr lang="es-MX" sz="1900" i="1" dirty="0">
                <a:solidFill>
                  <a:prstClr val="black"/>
                </a:solidFill>
              </a:rPr>
            </a:br>
            <a:r>
              <a:rPr lang="es-MX" sz="1900" i="1" dirty="0">
                <a:solidFill>
                  <a:prstClr val="black"/>
                </a:solidFill>
              </a:rPr>
              <a:t>¿</a:t>
            </a:r>
            <a:r>
              <a:rPr lang="es-MX" sz="1900" b="1" i="1" dirty="0">
                <a:solidFill>
                  <a:prstClr val="black"/>
                </a:solidFill>
              </a:rPr>
              <a:t>Se violará la Constitución o tendremos apagones generalizados</a:t>
            </a:r>
            <a:r>
              <a:rPr lang="es-MX" sz="1900" i="1" dirty="0">
                <a:solidFill>
                  <a:prstClr val="black"/>
                </a:solidFill>
              </a:rPr>
              <a:t>?</a:t>
            </a:r>
          </a:p>
          <a:p>
            <a:pPr marL="457200" indent="-457200" algn="just">
              <a:lnSpc>
                <a:spcPct val="110000"/>
              </a:lnSpc>
              <a:spcBef>
                <a:spcPts val="1800"/>
              </a:spcBef>
              <a:spcAft>
                <a:spcPts val="1200"/>
              </a:spcAft>
              <a:buClr>
                <a:srgbClr val="70AD47">
                  <a:lumMod val="50000"/>
                </a:srgbClr>
              </a:buClr>
              <a:buFont typeface="+mj-lt"/>
              <a:buAutoNum type="arabicPeriod" startAt="6"/>
              <a:defRPr/>
            </a:pPr>
            <a:r>
              <a:rPr lang="es-ES" sz="1900" b="1" dirty="0">
                <a:solidFill>
                  <a:prstClr val="black"/>
                </a:solidFill>
              </a:rPr>
              <a:t>Se modifican arbitrariamente las reglas de despacho económico, con el único fin de privilegiar el despacho de las centrales de la CFE, </a:t>
            </a:r>
            <a:r>
              <a:rPr lang="es-ES" sz="1900" dirty="0">
                <a:solidFill>
                  <a:prstClr val="black"/>
                </a:solidFill>
              </a:rPr>
              <a:t>afectando los derechos tanto de inversionistas como de usuarios, lo que resultará además perjudicial para la propia CFE.</a:t>
            </a:r>
          </a:p>
          <a:p>
            <a:pPr marL="360000" indent="0" algn="ctr">
              <a:lnSpc>
                <a:spcPct val="110000"/>
              </a:lnSpc>
              <a:spcBef>
                <a:spcPts val="0"/>
              </a:spcBef>
              <a:buClr>
                <a:srgbClr val="70AD47">
                  <a:lumMod val="50000"/>
                </a:srgbClr>
              </a:buClr>
              <a:buNone/>
              <a:defRPr/>
            </a:pPr>
            <a:r>
              <a:rPr lang="es-ES" sz="1900" i="1" dirty="0">
                <a:solidFill>
                  <a:prstClr val="black"/>
                </a:solidFill>
              </a:rPr>
              <a:t>Al anteponer en el despacho económico a las centrales </a:t>
            </a:r>
            <a:br>
              <a:rPr lang="es-ES" sz="1900" i="1" dirty="0">
                <a:solidFill>
                  <a:prstClr val="black"/>
                </a:solidFill>
              </a:rPr>
            </a:br>
            <a:r>
              <a:rPr lang="es-ES" sz="1900" i="1" dirty="0">
                <a:solidFill>
                  <a:prstClr val="black"/>
                </a:solidFill>
              </a:rPr>
              <a:t>más viejas, ineficientes y contaminantes de la CFE, </a:t>
            </a:r>
            <a:br>
              <a:rPr lang="es-ES" sz="1900" i="1" dirty="0">
                <a:solidFill>
                  <a:prstClr val="black"/>
                </a:solidFill>
              </a:rPr>
            </a:br>
            <a:r>
              <a:rPr lang="es-ES" sz="1900" b="1" i="1" dirty="0">
                <a:solidFill>
                  <a:prstClr val="black"/>
                </a:solidFill>
              </a:rPr>
              <a:t>necesariamente van a elevarse  los costos </a:t>
            </a:r>
            <a:br>
              <a:rPr lang="es-ES" sz="1900" b="1" i="1" dirty="0">
                <a:solidFill>
                  <a:prstClr val="black"/>
                </a:solidFill>
              </a:rPr>
            </a:br>
            <a:r>
              <a:rPr lang="es-ES" sz="1900" b="1" i="1" dirty="0">
                <a:solidFill>
                  <a:prstClr val="black"/>
                </a:solidFill>
              </a:rPr>
              <a:t>y van a incrementarse las emisiones contaminantes.</a:t>
            </a:r>
          </a:p>
          <a:p>
            <a:pPr algn="just">
              <a:lnSpc>
                <a:spcPct val="110000"/>
              </a:lnSpc>
              <a:spcBef>
                <a:spcPts val="0"/>
              </a:spcBef>
              <a:buClr>
                <a:srgbClr val="70AD47">
                  <a:lumMod val="50000"/>
                </a:srgbClr>
              </a:buClr>
              <a:defRPr/>
            </a:pPr>
            <a:endParaRPr lang="es-ES" sz="1900" i="1" dirty="0">
              <a:solidFill>
                <a:prstClr val="black"/>
              </a:solidFill>
            </a:endParaRPr>
          </a:p>
          <a:p>
            <a:pPr marL="262800" indent="-360000" algn="just">
              <a:lnSpc>
                <a:spcPct val="110000"/>
              </a:lnSpc>
              <a:spcBef>
                <a:spcPts val="0"/>
              </a:spcBef>
              <a:buClr>
                <a:srgbClr val="70AD47">
                  <a:lumMod val="50000"/>
                </a:srgbClr>
              </a:buClr>
              <a:defRPr/>
            </a:pPr>
            <a:endParaRPr lang="es-ES" sz="2000" dirty="0"/>
          </a:p>
          <a:p>
            <a:pPr marL="0" indent="0">
              <a:lnSpc>
                <a:spcPct val="110000"/>
              </a:lnSpc>
              <a:buNone/>
            </a:pPr>
            <a:endParaRPr lang="es-MX" sz="700" dirty="0"/>
          </a:p>
        </p:txBody>
      </p:sp>
      <p:sp>
        <p:nvSpPr>
          <p:cNvPr id="5" name="Slide Number Placeholder 5">
            <a:extLst>
              <a:ext uri="{FF2B5EF4-FFF2-40B4-BE49-F238E27FC236}">
                <a16:creationId xmlns:a16="http://schemas.microsoft.com/office/drawing/2014/main" id="{94A185DC-BF17-449F-B2FE-9A25256A059A}"/>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6</a:t>
            </a:fld>
            <a:endParaRPr lang="es-ES_tradnl"/>
          </a:p>
        </p:txBody>
      </p:sp>
    </p:spTree>
    <p:extLst>
      <p:ext uri="{BB962C8B-B14F-4D97-AF65-F5344CB8AC3E}">
        <p14:creationId xmlns:p14="http://schemas.microsoft.com/office/powerpoint/2010/main" val="393621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506E2-BAB0-4CDF-B87D-D58F7EDF927F}"/>
              </a:ext>
            </a:extLst>
          </p:cNvPr>
          <p:cNvSpPr>
            <a:spLocks noGrp="1"/>
          </p:cNvSpPr>
          <p:nvPr>
            <p:ph type="title"/>
          </p:nvPr>
        </p:nvSpPr>
        <p:spPr>
          <a:xfrm>
            <a:off x="436227" y="136524"/>
            <a:ext cx="8464491" cy="907475"/>
          </a:xfrm>
        </p:spPr>
        <p:txBody>
          <a:bodyPr>
            <a:noAutofit/>
          </a:bodyPr>
          <a:lstStyle/>
          <a:p>
            <a:r>
              <a:rPr lang="es-ES" sz="2800" dirty="0"/>
              <a:t>El sobrecosto para CFE se ha estimado </a:t>
            </a:r>
            <a:br>
              <a:rPr lang="es-ES" sz="2800" dirty="0"/>
            </a:br>
            <a:r>
              <a:rPr lang="es-ES" sz="2800" dirty="0"/>
              <a:t>en 3,000 MM USD/año</a:t>
            </a:r>
            <a:endParaRPr lang="es-MX" sz="2400" dirty="0"/>
          </a:p>
        </p:txBody>
      </p:sp>
      <p:sp>
        <p:nvSpPr>
          <p:cNvPr id="13" name="CuadroTexto 12">
            <a:extLst>
              <a:ext uri="{FF2B5EF4-FFF2-40B4-BE49-F238E27FC236}">
                <a16:creationId xmlns:a16="http://schemas.microsoft.com/office/drawing/2014/main" id="{CFA4D326-7DE3-44E0-83A6-DF235FA2EBE5}"/>
              </a:ext>
            </a:extLst>
          </p:cNvPr>
          <p:cNvSpPr txBox="1"/>
          <p:nvPr/>
        </p:nvSpPr>
        <p:spPr>
          <a:xfrm>
            <a:off x="436227" y="5559382"/>
            <a:ext cx="8280399" cy="1000274"/>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gn="ctr">
              <a:spcBef>
                <a:spcPts val="1200"/>
              </a:spcBef>
            </a:pPr>
            <a:r>
              <a:rPr lang="es-ES" b="1" i="1" dirty="0"/>
              <a:t>El sobrecosto para Pemex también será considerable</a:t>
            </a:r>
            <a:r>
              <a:rPr lang="es-ES" i="1" dirty="0"/>
              <a:t>. </a:t>
            </a:r>
          </a:p>
          <a:p>
            <a:pPr algn="ctr">
              <a:spcBef>
                <a:spcPts val="600"/>
              </a:spcBef>
            </a:pPr>
            <a:r>
              <a:rPr lang="es-ES" i="1" dirty="0"/>
              <a:t>Con las nuevas reglas de despacho, las centrales de cogeneración eficiente de Pemex se despacharán después de las centrales térmicas más ineficientes de la CFE.</a:t>
            </a:r>
          </a:p>
        </p:txBody>
      </p:sp>
      <p:sp>
        <p:nvSpPr>
          <p:cNvPr id="14" name="CuadroTexto 13">
            <a:extLst>
              <a:ext uri="{FF2B5EF4-FFF2-40B4-BE49-F238E27FC236}">
                <a16:creationId xmlns:a16="http://schemas.microsoft.com/office/drawing/2014/main" id="{E52E2699-286A-46F3-9C6E-AF20FE52491E}"/>
              </a:ext>
            </a:extLst>
          </p:cNvPr>
          <p:cNvSpPr txBox="1"/>
          <p:nvPr/>
        </p:nvSpPr>
        <p:spPr>
          <a:xfrm>
            <a:off x="2922791" y="4953094"/>
            <a:ext cx="2756011" cy="338554"/>
          </a:xfrm>
          <a:prstGeom prst="rect">
            <a:avLst/>
          </a:prstGeom>
          <a:noFill/>
        </p:spPr>
        <p:txBody>
          <a:bodyPr wrap="none" rtlCol="0">
            <a:spAutoFit/>
          </a:bodyPr>
          <a:lstStyle/>
          <a:p>
            <a:r>
              <a:rPr lang="es-MX" sz="1600" dirty="0"/>
              <a:t>*Costos reportados por la CRE.</a:t>
            </a:r>
          </a:p>
        </p:txBody>
      </p:sp>
      <p:sp>
        <p:nvSpPr>
          <p:cNvPr id="16" name="CuadroTexto 15">
            <a:extLst>
              <a:ext uri="{FF2B5EF4-FFF2-40B4-BE49-F238E27FC236}">
                <a16:creationId xmlns:a16="http://schemas.microsoft.com/office/drawing/2014/main" id="{F43DD6E3-E5BC-413A-B8CD-06E0B2657345}"/>
              </a:ext>
            </a:extLst>
          </p:cNvPr>
          <p:cNvSpPr txBox="1"/>
          <p:nvPr/>
        </p:nvSpPr>
        <p:spPr>
          <a:xfrm>
            <a:off x="1230061" y="1298618"/>
            <a:ext cx="7183867" cy="584775"/>
          </a:xfrm>
          <a:prstGeom prst="rect">
            <a:avLst/>
          </a:prstGeom>
          <a:noFill/>
        </p:spPr>
        <p:txBody>
          <a:bodyPr wrap="square">
            <a:spAutoFit/>
          </a:bodyPr>
          <a:lstStyle/>
          <a:p>
            <a:pPr algn="ctr"/>
            <a:r>
              <a:rPr lang="es-ES" sz="1600" b="1" cap="small" dirty="0"/>
              <a:t>Secuencia de despacho de las centrales eléctricas de la CFE, de los productores independientes  y de las centrales de energía limpia con contrato con CFE*</a:t>
            </a:r>
            <a:endParaRPr lang="es-MX" sz="1600" b="1" cap="small" dirty="0"/>
          </a:p>
        </p:txBody>
      </p:sp>
      <p:sp>
        <p:nvSpPr>
          <p:cNvPr id="9" name="Slide Number Placeholder 5">
            <a:extLst>
              <a:ext uri="{FF2B5EF4-FFF2-40B4-BE49-F238E27FC236}">
                <a16:creationId xmlns:a16="http://schemas.microsoft.com/office/drawing/2014/main" id="{ABC5AAFC-980F-4DC1-9AE6-B051330686AC}"/>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7</a:t>
            </a:fld>
            <a:endParaRPr lang="es-ES_tradnl"/>
          </a:p>
        </p:txBody>
      </p:sp>
      <p:pic>
        <p:nvPicPr>
          <p:cNvPr id="4" name="Imagen 3">
            <a:extLst>
              <a:ext uri="{FF2B5EF4-FFF2-40B4-BE49-F238E27FC236}">
                <a16:creationId xmlns:a16="http://schemas.microsoft.com/office/drawing/2014/main" id="{1C4E16B5-BD61-4E11-BD44-56A6EEE2741A}"/>
              </a:ext>
            </a:extLst>
          </p:cNvPr>
          <p:cNvPicPr>
            <a:picLocks noChangeAspect="1"/>
          </p:cNvPicPr>
          <p:nvPr/>
        </p:nvPicPr>
        <p:blipFill>
          <a:blip r:embed="rId2"/>
          <a:stretch>
            <a:fillRect/>
          </a:stretch>
        </p:blipFill>
        <p:spPr>
          <a:xfrm>
            <a:off x="66744" y="1980638"/>
            <a:ext cx="4478414" cy="2929886"/>
          </a:xfrm>
          <a:prstGeom prst="rect">
            <a:avLst/>
          </a:prstGeom>
          <a:ln>
            <a:solidFill>
              <a:schemeClr val="accent5">
                <a:lumMod val="50000"/>
              </a:schemeClr>
            </a:solidFill>
          </a:ln>
        </p:spPr>
      </p:pic>
      <p:pic>
        <p:nvPicPr>
          <p:cNvPr id="5" name="Imagen 4">
            <a:extLst>
              <a:ext uri="{FF2B5EF4-FFF2-40B4-BE49-F238E27FC236}">
                <a16:creationId xmlns:a16="http://schemas.microsoft.com/office/drawing/2014/main" id="{B0B3E2FD-E3A6-428C-AA1E-10424AEB0356}"/>
              </a:ext>
            </a:extLst>
          </p:cNvPr>
          <p:cNvPicPr>
            <a:picLocks noChangeAspect="1"/>
          </p:cNvPicPr>
          <p:nvPr/>
        </p:nvPicPr>
        <p:blipFill>
          <a:blip r:embed="rId3"/>
          <a:stretch>
            <a:fillRect/>
          </a:stretch>
        </p:blipFill>
        <p:spPr>
          <a:xfrm>
            <a:off x="4598844" y="1979254"/>
            <a:ext cx="4478414" cy="2929886"/>
          </a:xfrm>
          <a:prstGeom prst="rect">
            <a:avLst/>
          </a:prstGeom>
          <a:ln>
            <a:solidFill>
              <a:schemeClr val="accent5">
                <a:lumMod val="50000"/>
              </a:schemeClr>
            </a:solidFill>
          </a:ln>
        </p:spPr>
      </p:pic>
    </p:spTree>
    <p:extLst>
      <p:ext uri="{BB962C8B-B14F-4D97-AF65-F5344CB8AC3E}">
        <p14:creationId xmlns:p14="http://schemas.microsoft.com/office/powerpoint/2010/main" val="33693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0F67E-B39B-43EF-813C-B99703126FBB}"/>
              </a:ext>
            </a:extLst>
          </p:cNvPr>
          <p:cNvSpPr>
            <a:spLocks noGrp="1"/>
          </p:cNvSpPr>
          <p:nvPr>
            <p:ph type="title"/>
          </p:nvPr>
        </p:nvSpPr>
        <p:spPr/>
        <p:txBody>
          <a:bodyPr>
            <a:normAutofit fontScale="90000"/>
          </a:bodyPr>
          <a:lstStyle/>
          <a:p>
            <a:r>
              <a:rPr lang="es-ES" dirty="0"/>
              <a:t>Diez razones por las que no debe aprobarse </a:t>
            </a:r>
            <a:br>
              <a:rPr lang="es-ES" dirty="0"/>
            </a:br>
            <a:r>
              <a:rPr lang="es-ES" dirty="0"/>
              <a:t>la iniciativa de reforma constitucional</a:t>
            </a:r>
          </a:p>
        </p:txBody>
      </p:sp>
      <p:sp>
        <p:nvSpPr>
          <p:cNvPr id="3" name="Marcador de contenido 2">
            <a:extLst>
              <a:ext uri="{FF2B5EF4-FFF2-40B4-BE49-F238E27FC236}">
                <a16:creationId xmlns:a16="http://schemas.microsoft.com/office/drawing/2014/main" id="{3B72E5B3-8111-4D00-B33F-18061566FC71}"/>
              </a:ext>
            </a:extLst>
          </p:cNvPr>
          <p:cNvSpPr>
            <a:spLocks noGrp="1"/>
          </p:cNvSpPr>
          <p:nvPr>
            <p:ph idx="1"/>
          </p:nvPr>
        </p:nvSpPr>
        <p:spPr>
          <a:xfrm>
            <a:off x="352338" y="1309286"/>
            <a:ext cx="8439324" cy="5393223"/>
          </a:xfrm>
        </p:spPr>
        <p:txBody>
          <a:bodyPr>
            <a:normAutofit fontScale="85000" lnSpcReduction="20000"/>
          </a:bodyPr>
          <a:lstStyle/>
          <a:p>
            <a:pPr algn="just">
              <a:lnSpc>
                <a:spcPct val="110000"/>
              </a:lnSpc>
              <a:spcBef>
                <a:spcPts val="0"/>
              </a:spcBef>
              <a:spcAft>
                <a:spcPts val="1200"/>
              </a:spcAft>
              <a:buClr>
                <a:srgbClr val="70AD47">
                  <a:lumMod val="50000"/>
                </a:srgbClr>
              </a:buClr>
              <a:buFont typeface="+mj-lt"/>
              <a:buAutoNum type="arabicPeriod" startAt="8"/>
              <a:defRPr/>
            </a:pPr>
            <a:r>
              <a:rPr lang="es-ES" sz="2300" b="1" dirty="0">
                <a:solidFill>
                  <a:prstClr val="black"/>
                </a:solidFill>
              </a:rPr>
              <a:t>Va a ser imposible cumplir con las obligaciones legales y los compromisos internacionales que hemos asumido </a:t>
            </a:r>
            <a:r>
              <a:rPr lang="es-ES" sz="2300" dirty="0">
                <a:solidFill>
                  <a:prstClr val="black"/>
                </a:solidFill>
              </a:rPr>
              <a:t>en términos de emisión de contaminantes a la atmósfera, de reducción de emisiones de gases de efecto invernadero y de participación de energías limpias. </a:t>
            </a:r>
          </a:p>
          <a:p>
            <a:pPr marL="457200" lvl="1" indent="0" algn="ctr">
              <a:lnSpc>
                <a:spcPct val="110000"/>
              </a:lnSpc>
              <a:spcBef>
                <a:spcPts val="0"/>
              </a:spcBef>
              <a:buClr>
                <a:srgbClr val="70AD47">
                  <a:lumMod val="50000"/>
                </a:srgbClr>
              </a:buClr>
              <a:buNone/>
              <a:defRPr/>
            </a:pPr>
            <a:r>
              <a:rPr lang="es-ES" sz="2100" i="1" dirty="0">
                <a:solidFill>
                  <a:prstClr val="black"/>
                </a:solidFill>
              </a:rPr>
              <a:t>Mas de 13,000 MW instalados de centrales eólicas y solares </a:t>
            </a:r>
            <a:br>
              <a:rPr lang="es-ES" sz="2100" i="1" dirty="0">
                <a:solidFill>
                  <a:prstClr val="black"/>
                </a:solidFill>
              </a:rPr>
            </a:br>
            <a:r>
              <a:rPr lang="es-ES" sz="2100" i="1" dirty="0">
                <a:solidFill>
                  <a:prstClr val="black"/>
                </a:solidFill>
              </a:rPr>
              <a:t>del sector privado pasarán a ser despachados después de </a:t>
            </a:r>
            <a:br>
              <a:rPr lang="es-ES" sz="2100" i="1" dirty="0">
                <a:solidFill>
                  <a:prstClr val="black"/>
                </a:solidFill>
              </a:rPr>
            </a:br>
            <a:r>
              <a:rPr lang="es-ES" sz="2100" i="1" dirty="0">
                <a:solidFill>
                  <a:prstClr val="black"/>
                </a:solidFill>
              </a:rPr>
              <a:t>las centrales más ineficientes y contaminantes de la CFE.</a:t>
            </a:r>
          </a:p>
          <a:p>
            <a:pPr algn="just">
              <a:lnSpc>
                <a:spcPct val="110000"/>
              </a:lnSpc>
              <a:spcBef>
                <a:spcPts val="0"/>
              </a:spcBef>
              <a:spcAft>
                <a:spcPts val="1200"/>
              </a:spcAft>
              <a:buClr>
                <a:srgbClr val="70AD47">
                  <a:lumMod val="50000"/>
                </a:srgbClr>
              </a:buClr>
              <a:buFont typeface="+mj-lt"/>
              <a:buAutoNum type="arabicPeriod" startAt="8"/>
              <a:defRPr/>
            </a:pPr>
            <a:endParaRPr lang="es-ES" sz="2100" i="1" dirty="0">
              <a:solidFill>
                <a:prstClr val="black"/>
              </a:solidFill>
            </a:endParaRPr>
          </a:p>
          <a:p>
            <a:pPr algn="just">
              <a:lnSpc>
                <a:spcPct val="110000"/>
              </a:lnSpc>
              <a:spcBef>
                <a:spcPts val="0"/>
              </a:spcBef>
              <a:buClr>
                <a:srgbClr val="70AD47">
                  <a:lumMod val="50000"/>
                </a:srgbClr>
              </a:buClr>
              <a:buFont typeface="+mj-lt"/>
              <a:buAutoNum type="arabicPeriod" startAt="8"/>
              <a:defRPr/>
            </a:pPr>
            <a:r>
              <a:rPr lang="es-ES" sz="2300" b="1" dirty="0">
                <a:solidFill>
                  <a:prstClr val="black"/>
                </a:solidFill>
              </a:rPr>
              <a:t>Le otorga a la CFE plena autonomía para autorregularse y para regular a los demás participantes</a:t>
            </a:r>
            <a:r>
              <a:rPr lang="es-ES" sz="2300" dirty="0">
                <a:solidFill>
                  <a:prstClr val="black"/>
                </a:solidFill>
              </a:rPr>
              <a:t>, sin ninguna otra participación y sin contrapeso alguno de otros agentes del propio Estado. </a:t>
            </a:r>
          </a:p>
          <a:p>
            <a:pPr marL="457200" lvl="1" indent="0" algn="ctr">
              <a:lnSpc>
                <a:spcPct val="110000"/>
              </a:lnSpc>
              <a:spcBef>
                <a:spcPts val="0"/>
              </a:spcBef>
              <a:spcAft>
                <a:spcPts val="1200"/>
              </a:spcAft>
              <a:buClr>
                <a:srgbClr val="70AD47">
                  <a:lumMod val="50000"/>
                </a:srgbClr>
              </a:buClr>
              <a:buNone/>
              <a:defRPr/>
            </a:pPr>
            <a:r>
              <a:rPr lang="es-ES" sz="2100" dirty="0">
                <a:solidFill>
                  <a:prstClr val="black"/>
                </a:solidFill>
              </a:rPr>
              <a:t> </a:t>
            </a:r>
          </a:p>
          <a:p>
            <a:pPr algn="just">
              <a:lnSpc>
                <a:spcPct val="110000"/>
              </a:lnSpc>
              <a:spcBef>
                <a:spcPts val="0"/>
              </a:spcBef>
              <a:spcAft>
                <a:spcPts val="1200"/>
              </a:spcAft>
              <a:buClr>
                <a:srgbClr val="70AD47">
                  <a:lumMod val="50000"/>
                </a:srgbClr>
              </a:buClr>
              <a:buFont typeface="+mj-lt"/>
              <a:buAutoNum type="arabicPeriod" startAt="8"/>
              <a:defRPr/>
            </a:pPr>
            <a:r>
              <a:rPr lang="es-MX" sz="2300" b="1" dirty="0">
                <a:solidFill>
                  <a:prstClr val="black"/>
                </a:solidFill>
              </a:rPr>
              <a:t>En ninguna otra de las actividades esenciales asumidas por el Estado, </a:t>
            </a:r>
            <a:br>
              <a:rPr lang="es-MX" sz="2300" b="1" dirty="0">
                <a:solidFill>
                  <a:prstClr val="black"/>
                </a:solidFill>
              </a:rPr>
            </a:br>
            <a:r>
              <a:rPr lang="es-MX" sz="2300" b="1" dirty="0">
                <a:solidFill>
                  <a:prstClr val="black"/>
                </a:solidFill>
              </a:rPr>
              <a:t>como son seguridad, salud y educación,  se restringe la participación del sector privado, como se pretende hacer ahora con la reforma del sector eléctrico. En ninguna otra actividad se le otorga plena y total potestad y autonomía a un solo instrumento del Estado.</a:t>
            </a:r>
          </a:p>
          <a:p>
            <a:pPr algn="just">
              <a:lnSpc>
                <a:spcPct val="110000"/>
              </a:lnSpc>
              <a:spcBef>
                <a:spcPts val="0"/>
              </a:spcBef>
              <a:buClr>
                <a:srgbClr val="70AD47">
                  <a:lumMod val="50000"/>
                </a:srgbClr>
              </a:buClr>
              <a:defRPr/>
            </a:pPr>
            <a:endParaRPr lang="es-ES" sz="2100" dirty="0">
              <a:solidFill>
                <a:prstClr val="black"/>
              </a:solidFill>
            </a:endParaRPr>
          </a:p>
          <a:p>
            <a:pPr algn="just">
              <a:lnSpc>
                <a:spcPct val="110000"/>
              </a:lnSpc>
              <a:spcBef>
                <a:spcPts val="0"/>
              </a:spcBef>
              <a:buClr>
                <a:srgbClr val="70AD47">
                  <a:lumMod val="50000"/>
                </a:srgbClr>
              </a:buClr>
              <a:defRPr/>
            </a:pPr>
            <a:endParaRPr lang="es-ES" sz="1700" dirty="0">
              <a:solidFill>
                <a:prstClr val="black"/>
              </a:solidFill>
            </a:endParaRPr>
          </a:p>
          <a:p>
            <a:pPr marL="262800" indent="-360000" algn="just">
              <a:lnSpc>
                <a:spcPct val="110000"/>
              </a:lnSpc>
              <a:spcBef>
                <a:spcPts val="0"/>
              </a:spcBef>
              <a:buClr>
                <a:srgbClr val="70AD47">
                  <a:lumMod val="50000"/>
                </a:srgbClr>
              </a:buClr>
              <a:defRPr/>
            </a:pPr>
            <a:endParaRPr lang="es-ES" sz="2000" dirty="0"/>
          </a:p>
          <a:p>
            <a:pPr marL="0" indent="0">
              <a:lnSpc>
                <a:spcPct val="110000"/>
              </a:lnSpc>
              <a:buNone/>
            </a:pPr>
            <a:endParaRPr lang="es-MX" sz="700" dirty="0"/>
          </a:p>
        </p:txBody>
      </p:sp>
      <p:sp>
        <p:nvSpPr>
          <p:cNvPr id="5" name="Slide Number Placeholder 5">
            <a:extLst>
              <a:ext uri="{FF2B5EF4-FFF2-40B4-BE49-F238E27FC236}">
                <a16:creationId xmlns:a16="http://schemas.microsoft.com/office/drawing/2014/main" id="{94A185DC-BF17-449F-B2FE-9A25256A059A}"/>
              </a:ext>
            </a:extLst>
          </p:cNvPr>
          <p:cNvSpPr>
            <a:spLocks noGrp="1"/>
          </p:cNvSpPr>
          <p:nvPr>
            <p:ph type="sldNum" sz="quarter" idx="12"/>
          </p:nvPr>
        </p:nvSpPr>
        <p:spPr>
          <a:xfrm>
            <a:off x="7011824" y="6356351"/>
            <a:ext cx="1512606" cy="365125"/>
          </a:xfrm>
        </p:spPr>
        <p:txBody>
          <a:bodyPr/>
          <a:lstStyle/>
          <a:p>
            <a:fld id="{22D6DCB8-E021-6144-84A5-B305947B9AD6}" type="slidenum">
              <a:rPr lang="es-ES_tradnl" smtClean="0"/>
              <a:t>8</a:t>
            </a:fld>
            <a:endParaRPr lang="es-ES_tradnl"/>
          </a:p>
        </p:txBody>
      </p:sp>
    </p:spTree>
    <p:extLst>
      <p:ext uri="{BB962C8B-B14F-4D97-AF65-F5344CB8AC3E}">
        <p14:creationId xmlns:p14="http://schemas.microsoft.com/office/powerpoint/2010/main" val="366970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FC02B-9FAD-4F11-8469-7C980062EB5B}"/>
              </a:ext>
            </a:extLst>
          </p:cNvPr>
          <p:cNvSpPr>
            <a:spLocks noGrp="1"/>
          </p:cNvSpPr>
          <p:nvPr>
            <p:ph type="title"/>
          </p:nvPr>
        </p:nvSpPr>
        <p:spPr/>
        <p:txBody>
          <a:bodyPr>
            <a:normAutofit/>
          </a:bodyPr>
          <a:lstStyle/>
          <a:p>
            <a:r>
              <a:rPr lang="es-MX" dirty="0"/>
              <a:t>Diez propuestas para una reforma alternativa</a:t>
            </a:r>
          </a:p>
        </p:txBody>
      </p:sp>
      <p:sp>
        <p:nvSpPr>
          <p:cNvPr id="3" name="Marcador de contenido 2">
            <a:extLst>
              <a:ext uri="{FF2B5EF4-FFF2-40B4-BE49-F238E27FC236}">
                <a16:creationId xmlns:a16="http://schemas.microsoft.com/office/drawing/2014/main" id="{FD2B7500-871D-4531-BE02-081C8538A40D}"/>
              </a:ext>
            </a:extLst>
          </p:cNvPr>
          <p:cNvSpPr>
            <a:spLocks noGrp="1"/>
          </p:cNvSpPr>
          <p:nvPr>
            <p:ph idx="1"/>
          </p:nvPr>
        </p:nvSpPr>
        <p:spPr>
          <a:xfrm>
            <a:off x="508088" y="1688024"/>
            <a:ext cx="8007262" cy="4491304"/>
          </a:xfrm>
        </p:spPr>
        <p:txBody>
          <a:bodyPr>
            <a:normAutofit fontScale="32500" lnSpcReduction="20000"/>
          </a:bodyPr>
          <a:lstStyle/>
          <a:p>
            <a:pPr marL="457200" indent="-360000" algn="just">
              <a:lnSpc>
                <a:spcPct val="130000"/>
              </a:lnSpc>
              <a:spcBef>
                <a:spcPts val="2400"/>
              </a:spcBef>
              <a:buFont typeface="+mj-lt"/>
              <a:buAutoNum type="arabicPeriod"/>
            </a:pPr>
            <a:r>
              <a:rPr lang="es-MX" sz="6200" b="1" dirty="0">
                <a:solidFill>
                  <a:srgbClr val="C00000"/>
                </a:solidFill>
              </a:rPr>
              <a:t>Regresar al monopolio del estado sobre el Servicio Público, estableciendo en la Ley de la Industria Eléctrica que el Suministro Básico será responsabilidad exclusiva de la CFE</a:t>
            </a:r>
            <a:r>
              <a:rPr lang="es-MX" sz="6200" dirty="0"/>
              <a:t>.  </a:t>
            </a:r>
          </a:p>
          <a:p>
            <a:pPr marL="457200" indent="-360000" algn="just">
              <a:lnSpc>
                <a:spcPct val="130000"/>
              </a:lnSpc>
              <a:spcBef>
                <a:spcPts val="2400"/>
              </a:spcBef>
              <a:buFont typeface="+mj-lt"/>
              <a:buAutoNum type="arabicPeriod"/>
            </a:pPr>
            <a:r>
              <a:rPr lang="es-ES" sz="6200" b="1" dirty="0">
                <a:solidFill>
                  <a:srgbClr val="C00000"/>
                </a:solidFill>
              </a:rPr>
              <a:t>Reintegrar a la CFE como una sola empresa</a:t>
            </a:r>
            <a:r>
              <a:rPr lang="es-ES" sz="6200" dirty="0">
                <a:solidFill>
                  <a:srgbClr val="C00000"/>
                </a:solidFill>
              </a:rPr>
              <a:t>, </a:t>
            </a:r>
            <a:r>
              <a:rPr lang="es-ES" sz="6200" b="1" dirty="0">
                <a:solidFill>
                  <a:srgbClr val="C00000"/>
                </a:solidFill>
              </a:rPr>
              <a:t>manteniendo como filiales separadas a CFE Transmisión y a CFE Distribución para poder transparentar sus costos al regulador</a:t>
            </a:r>
            <a:r>
              <a:rPr lang="es-ES" sz="6200" dirty="0"/>
              <a:t>.</a:t>
            </a:r>
          </a:p>
          <a:p>
            <a:pPr marL="457200" indent="-360000" algn="just">
              <a:lnSpc>
                <a:spcPct val="130000"/>
              </a:lnSpc>
              <a:spcBef>
                <a:spcPts val="2400"/>
              </a:spcBef>
              <a:buFont typeface="+mj-lt"/>
              <a:buAutoNum type="arabicPeriod"/>
            </a:pPr>
            <a:r>
              <a:rPr lang="es-ES" sz="6200" b="1" dirty="0">
                <a:solidFill>
                  <a:srgbClr val="C00000"/>
                </a:solidFill>
              </a:rPr>
              <a:t>Permitir que la CFE pueda generar su propia energía sin obligación de comprarla a terceros. Permitir también que, cuando le falte o cuando así convenga a sus intereses, pueda comprarla mediante licitaciones abiertas, subastas públicas o a través del Mercado Eléctrico. </a:t>
            </a:r>
            <a:r>
              <a:rPr lang="es-ES" sz="6200" b="1" dirty="0"/>
              <a:t> </a:t>
            </a:r>
          </a:p>
          <a:p>
            <a:pPr marL="457200" indent="-360000" algn="just">
              <a:lnSpc>
                <a:spcPct val="130000"/>
              </a:lnSpc>
              <a:spcBef>
                <a:spcPts val="1200"/>
              </a:spcBef>
              <a:buFont typeface="+mj-lt"/>
              <a:buAutoNum type="arabicPeriod"/>
            </a:pPr>
            <a:endParaRPr lang="es-ES" sz="7200" b="1" dirty="0"/>
          </a:p>
          <a:p>
            <a:pPr marL="457200" indent="-457200">
              <a:buFont typeface="+mj-lt"/>
              <a:buAutoNum type="arabicPeriod"/>
            </a:pPr>
            <a:endParaRPr lang="es-MX" u="sng" dirty="0"/>
          </a:p>
        </p:txBody>
      </p:sp>
      <p:sp>
        <p:nvSpPr>
          <p:cNvPr id="4" name="Marcador de número de diapositiva 3">
            <a:extLst>
              <a:ext uri="{FF2B5EF4-FFF2-40B4-BE49-F238E27FC236}">
                <a16:creationId xmlns:a16="http://schemas.microsoft.com/office/drawing/2014/main" id="{A252BD39-5AEC-425D-8CD4-B474B853D13F}"/>
              </a:ext>
            </a:extLst>
          </p:cNvPr>
          <p:cNvSpPr>
            <a:spLocks noGrp="1"/>
          </p:cNvSpPr>
          <p:nvPr>
            <p:ph type="sldNum" sz="quarter" idx="12"/>
          </p:nvPr>
        </p:nvSpPr>
        <p:spPr/>
        <p:txBody>
          <a:bodyPr/>
          <a:lstStyle/>
          <a:p>
            <a:fld id="{22D6DCB8-E021-6144-84A5-B305947B9AD6}" type="slidenum">
              <a:rPr lang="es-ES_tradnl" smtClean="0"/>
              <a:t>9</a:t>
            </a:fld>
            <a:endParaRPr lang="es-ES_tradnl"/>
          </a:p>
        </p:txBody>
      </p:sp>
    </p:spTree>
    <p:extLst>
      <p:ext uri="{BB962C8B-B14F-4D97-AF65-F5344CB8AC3E}">
        <p14:creationId xmlns:p14="http://schemas.microsoft.com/office/powerpoint/2010/main" val="198625365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50771</TotalTime>
  <Words>2542</Words>
  <Application>Microsoft Office PowerPoint</Application>
  <PresentationFormat>Presentación en pantalla (4:3)</PresentationFormat>
  <Paragraphs>208</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Courier New</vt:lpstr>
      <vt:lpstr>Wingdings</vt:lpstr>
      <vt:lpstr>Tema de Office</vt:lpstr>
      <vt:lpstr>Presentación de PowerPoint</vt:lpstr>
      <vt:lpstr>Algunas reflexiones iniciales</vt:lpstr>
      <vt:lpstr>Algunas reflexiones iniciales</vt:lpstr>
      <vt:lpstr>Algunas reflexiones iniciales</vt:lpstr>
      <vt:lpstr>Diez razones por las que no debe aprobarse  la iniciativa de reforma constitucional</vt:lpstr>
      <vt:lpstr>Diez razones por las que no debe aprobarse  la iniciativa de reforma constitucional</vt:lpstr>
      <vt:lpstr>El sobrecosto para CFE se ha estimado  en 3,000 MM USD/año</vt:lpstr>
      <vt:lpstr>Diez razones por las que no debe aprobarse  la iniciativa de reforma constitucional</vt:lpstr>
      <vt:lpstr>Diez propuestas para una reforma alternativa</vt:lpstr>
      <vt:lpstr>Diez propuestas para una reforma alternativa</vt:lpstr>
      <vt:lpstr>Diez propuestas para una reforma alternativa</vt:lpstr>
      <vt:lpstr>En resumen …</vt:lpstr>
      <vt:lpstr>Presentación de PowerPoint</vt:lpstr>
      <vt:lpstr>La restricción a la participación del sector privado no ocurre en ninguna otra actividad esencial asumida por el Estado</vt:lpstr>
      <vt:lpstr>La capacidad actual de la CFE está basada mayoritariamente en centrales antiguas, de baja eficiencia térmica,  que operan con energía fósil</vt:lpstr>
      <vt:lpstr>El crecimiento de la capacidad de generación con energías renovables ha sido casi exclusivamente en centrales eólicas y solares instaladas por el sector privado</vt:lpstr>
      <vt:lpstr>La iniciativa cancela todos los permisos de generación y  los contratos celebrados por la CFE con el sector privado  afectando a cientos de inversionistas </vt:lpstr>
      <vt:lpstr>Sin previa resolución judicial se cancelan los derechos de los socios de centrales con permiso de autoabastecimiento  que la CFE considera ilegítimos</vt:lpstr>
      <vt:lpstr>Pone en jaque a las finanzas públicas del país</vt:lpstr>
      <vt:lpstr>Será imposible cumplir con las metas de contenido de energías limpias establecidas en la Ley de Transición Energética</vt:lpstr>
      <vt:lpstr>El fantasma en el closet de esta iniciativa de reforma es el no saber que hacer con el combustóleo que produce el SNR</vt:lpstr>
      <vt:lpstr>El daño que representa para la economía, para la salud y para el medio ambiente el utilizar combustóleo en lugar de gas natural se puede ejemplificar con el caso de la central de Tula</vt:lpstr>
      <vt:lpstr>Y también con la central de Petacalco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 Vaca</dc:creator>
  <cp:lastModifiedBy>fbarnes</cp:lastModifiedBy>
  <cp:revision>824</cp:revision>
  <cp:lastPrinted>2017-10-19T21:57:25Z</cp:lastPrinted>
  <dcterms:created xsi:type="dcterms:W3CDTF">2016-10-20T15:20:39Z</dcterms:created>
  <dcterms:modified xsi:type="dcterms:W3CDTF">2022-01-24T13:40:48Z</dcterms:modified>
</cp:coreProperties>
</file>